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8"/>
  </p:notesMasterIdLst>
  <p:sldIdLst>
    <p:sldId id="256" r:id="rId2"/>
    <p:sldId id="276" r:id="rId3"/>
    <p:sldId id="271" r:id="rId4"/>
    <p:sldId id="278" r:id="rId5"/>
    <p:sldId id="279" r:id="rId6"/>
    <p:sldId id="274" r:id="rId7"/>
    <p:sldId id="270" r:id="rId8"/>
    <p:sldId id="273" r:id="rId9"/>
    <p:sldId id="288" r:id="rId10"/>
    <p:sldId id="257" r:id="rId11"/>
    <p:sldId id="281" r:id="rId12"/>
    <p:sldId id="282" r:id="rId13"/>
    <p:sldId id="283" r:id="rId14"/>
    <p:sldId id="284" r:id="rId15"/>
    <p:sldId id="289" r:id="rId16"/>
    <p:sldId id="29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2"/>
    <p:restoredTop sz="94694"/>
  </p:normalViewPr>
  <p:slideViewPr>
    <p:cSldViewPr snapToGrid="0">
      <p:cViewPr varScale="1">
        <p:scale>
          <a:sx n="104" d="100"/>
          <a:sy n="104" d="100"/>
        </p:scale>
        <p:origin x="114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C4A4E4-6034-614C-B640-BB371D4F1C33}" type="datetimeFigureOut">
              <a:rPr lang="de-DE" smtClean="0"/>
              <a:t>24.04.2025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DAEFB4-B39D-894F-90C3-C3BB4722152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6707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sdmanuals.com/de/profi/h%C3%A4matologie-und-onkologie/plasmazellkrankheiten/multiples-myelom" TargetMode="External"/><Relationship Id="rId3" Type="http://schemas.openxmlformats.org/officeDocument/2006/relationships/hyperlink" Target="https://www.msdmanuals.com/de/profi/endokrine-und-metabolische-krankheiten/s%C3%A4ure-basen-regulation-und-st%C3%B6rungen/metabolische-azidose" TargetMode="External"/><Relationship Id="rId7" Type="http://schemas.openxmlformats.org/officeDocument/2006/relationships/hyperlink" Target="https://www.msdmanuals.com/de/profi/endokrine-und-metabolische-krankheiten/elektrolytst%C3%B6rungen/hypermagnesi%C3%A4mie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msdmanuals.com/de/profi/endokrine-und-metabolische-krankheiten/elektrolytst%C3%B6rungen/hyperkalz%C3%A4mie" TargetMode="External"/><Relationship Id="rId5" Type="http://schemas.openxmlformats.org/officeDocument/2006/relationships/hyperlink" Target="https://www.msdmanuals.com/de/profi/endokrine-und-metabolische-krankheiten/elektrolytst%C3%B6rungen/hypomagnesi%C3%A4mie" TargetMode="External"/><Relationship Id="rId4" Type="http://schemas.openxmlformats.org/officeDocument/2006/relationships/hyperlink" Target="https://www.msdmanuals.com/de/profi/endokrine-und-metabolische-krankheiten/elektrolytst%C3%B6rungen/hypokalz%C3%A4mie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6D275F-7303-5C3F-77E4-4918424FA2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ACFD65CB-6662-4269-8755-E5B208EA45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8200ABB7-EA4F-C135-2384-C597CF8F79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Eine </a:t>
            </a:r>
            <a:r>
              <a:rPr lang="de-CH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erhöhte </a:t>
            </a:r>
            <a:r>
              <a:rPr lang="de-CH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Anionenlücke</a:t>
            </a:r>
            <a:r>
              <a:rPr lang="de-CH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wird am häufigsten durch </a:t>
            </a:r>
            <a:r>
              <a:rPr lang="de-CH" b="0" i="0" u="sng" dirty="0">
                <a:solidFill>
                  <a:srgbClr val="B12E32"/>
                </a:solidFill>
                <a:effectLst/>
                <a:latin typeface="Open Sans" panose="020B0606030504020204" pitchFamily="34" charset="0"/>
                <a:hlinkClick r:id="rId3" tooltip="Metabolische Azidose"/>
              </a:rPr>
              <a:t>metabolische Azidose</a:t>
            </a:r>
            <a:r>
              <a:rPr lang="de-CH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verursacht, bei der negativ geladene Säuren - zumeist Ketone, Laktate, Sulfate oder Metaboliten von Methanol, Ethylenglykol oder Salicylaten - HCO</a:t>
            </a:r>
            <a:r>
              <a:rPr lang="de-CH" b="0" i="0" baseline="-2500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3</a:t>
            </a:r>
            <a:r>
              <a:rPr lang="de-CH" b="0" i="0" baseline="3000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−</a:t>
            </a:r>
            <a:r>
              <a:rPr lang="de-CH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konsumieren (sprich, dadurch gepuffert werden). Andere Ursachen für eine erhöhte </a:t>
            </a:r>
            <a:r>
              <a:rPr lang="de-CH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Anionenlücke</a:t>
            </a:r>
            <a:r>
              <a:rPr lang="de-CH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umfassen </a:t>
            </a:r>
            <a:r>
              <a:rPr lang="de-CH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Hyperalbuminämie</a:t>
            </a:r>
            <a:r>
              <a:rPr lang="de-CH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und Urämie (erhöhte Anionen) und </a:t>
            </a:r>
            <a:r>
              <a:rPr lang="de-CH" b="0" i="0" u="sng" dirty="0">
                <a:solidFill>
                  <a:srgbClr val="B12E32"/>
                </a:solidFill>
                <a:effectLst/>
                <a:latin typeface="Open Sans" panose="020B0606030504020204" pitchFamily="34" charset="0"/>
                <a:hlinkClick r:id="rId4" tooltip="Hypokalzämie"/>
              </a:rPr>
              <a:t>Hypokalzämie</a:t>
            </a:r>
            <a:r>
              <a:rPr lang="de-CH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oder </a:t>
            </a:r>
            <a:r>
              <a:rPr lang="de-CH" b="0" i="0" u="sng" dirty="0">
                <a:solidFill>
                  <a:srgbClr val="B12E32"/>
                </a:solidFill>
                <a:effectLst/>
                <a:latin typeface="Open Sans" panose="020B0606030504020204" pitchFamily="34" charset="0"/>
                <a:hlinkClick r:id="rId5" tooltip="Hypomagnesiämie"/>
              </a:rPr>
              <a:t>Hypomagnesiämie</a:t>
            </a:r>
            <a:r>
              <a:rPr lang="de-CH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(verminderte Kationen).</a:t>
            </a:r>
          </a:p>
          <a:p>
            <a:endParaRPr lang="de-CH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r>
              <a:rPr lang="de-CH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Eine </a:t>
            </a:r>
            <a:r>
              <a:rPr lang="de-CH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verminderte </a:t>
            </a:r>
            <a:r>
              <a:rPr lang="de-CH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Anionenlücke</a:t>
            </a:r>
            <a:r>
              <a:rPr lang="de-CH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steht nicht im Zusammenhang mit einer metabolischen Azidose, wird aber von </a:t>
            </a:r>
            <a:r>
              <a:rPr lang="de-CH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Hypoalbuminämie</a:t>
            </a:r>
            <a:r>
              <a:rPr lang="de-CH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(verminderte Anionen), </a:t>
            </a:r>
            <a:r>
              <a:rPr lang="de-CH" b="0" i="0" u="sng" dirty="0">
                <a:solidFill>
                  <a:srgbClr val="B12E32"/>
                </a:solidFill>
                <a:effectLst/>
                <a:latin typeface="Open Sans" panose="020B0606030504020204" pitchFamily="34" charset="0"/>
                <a:hlinkClick r:id="rId6" tooltip="Hyperkalzämie"/>
              </a:rPr>
              <a:t>Hyperkalzämie</a:t>
            </a:r>
            <a:r>
              <a:rPr lang="de-CH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 </a:t>
            </a:r>
            <a:r>
              <a:rPr lang="de-CH" b="0" i="0" u="sng" dirty="0">
                <a:solidFill>
                  <a:srgbClr val="B12E32"/>
                </a:solidFill>
                <a:effectLst/>
                <a:latin typeface="Open Sans" panose="020B0606030504020204" pitchFamily="34" charset="0"/>
                <a:hlinkClick r:id="rId7" tooltip="Hypermagnesiämie"/>
              </a:rPr>
              <a:t>Hypermagnesiämie</a:t>
            </a:r>
            <a:r>
              <a:rPr lang="de-CH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Lithiumintoxikation und </a:t>
            </a:r>
            <a:r>
              <a:rPr lang="de-CH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Hypergammaglobulinämie</a:t>
            </a:r>
            <a:r>
              <a:rPr lang="de-CH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wie sie beim </a:t>
            </a:r>
            <a:r>
              <a:rPr lang="de-CH" b="0" i="0" u="sng" dirty="0">
                <a:solidFill>
                  <a:srgbClr val="B12E32"/>
                </a:solidFill>
                <a:effectLst/>
                <a:latin typeface="Open Sans" panose="020B0606030504020204" pitchFamily="34" charset="0"/>
                <a:hlinkClick r:id="rId8" tooltip="Multiples Myelom"/>
              </a:rPr>
              <a:t>Myelom</a:t>
            </a:r>
            <a:r>
              <a:rPr lang="de-CH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auftritt (erhöhte Kationen), oder durch Hyperviskosität oder Halogenidintoxikation (Bromid oder Jodid) verursacht. Der Effekt von geringem Albumin kann dadurch berücksichtigt werden, dass das normale Intervall für die </a:t>
            </a:r>
            <a:r>
              <a:rPr lang="de-CH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Anionenlücke</a:t>
            </a:r>
            <a:r>
              <a:rPr lang="de-CH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pro Rückgang des Albumins um 1-g/dl (10 </a:t>
            </a:r>
            <a:r>
              <a:rPr lang="de-CH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g</a:t>
            </a:r>
            <a:r>
              <a:rPr lang="de-CH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/l) um 2,5 </a:t>
            </a:r>
            <a:r>
              <a:rPr lang="de-CH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mEq</a:t>
            </a:r>
            <a:r>
              <a:rPr lang="de-CH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/l (2,5 mmol/l) nach unten verschoben wird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91149B3-27E2-2D00-18E2-B7298B3DC8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230396-C548-5B4C-BCE2-492A958545F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5241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C5D9D-2EEA-EA4F-A5B4-F50776134205}" type="datetimeFigureOut">
              <a:rPr lang="de-DE" smtClean="0"/>
              <a:t>24.04.2025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E5496-C6EC-EE4B-8B80-00E83967169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82180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C5D9D-2EEA-EA4F-A5B4-F50776134205}" type="datetimeFigureOut">
              <a:rPr lang="de-DE" smtClean="0"/>
              <a:t>24.04.2025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E5496-C6EC-EE4B-8B80-00E83967169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8423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C5D9D-2EEA-EA4F-A5B4-F50776134205}" type="datetimeFigureOut">
              <a:rPr lang="de-DE" smtClean="0"/>
              <a:t>24.04.2025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E5496-C6EC-EE4B-8B80-00E83967169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8413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C5D9D-2EEA-EA4F-A5B4-F50776134205}" type="datetimeFigureOut">
              <a:rPr lang="de-DE" smtClean="0"/>
              <a:t>24.04.2025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E5496-C6EC-EE4B-8B80-00E83967169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6517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C5D9D-2EEA-EA4F-A5B4-F50776134205}" type="datetimeFigureOut">
              <a:rPr lang="de-DE" smtClean="0"/>
              <a:t>24.04.2025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E5496-C6EC-EE4B-8B80-00E83967169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12322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C5D9D-2EEA-EA4F-A5B4-F50776134205}" type="datetimeFigureOut">
              <a:rPr lang="de-DE" smtClean="0"/>
              <a:t>24.04.2025</a:t>
            </a:fld>
            <a:endParaRPr lang="de-DE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E5496-C6EC-EE4B-8B80-00E83967169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8587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C5D9D-2EEA-EA4F-A5B4-F50776134205}" type="datetimeFigureOut">
              <a:rPr lang="de-DE" smtClean="0"/>
              <a:t>24.04.2025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E5496-C6EC-EE4B-8B80-00E839671693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845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C5D9D-2EEA-EA4F-A5B4-F50776134205}" type="datetimeFigureOut">
              <a:rPr lang="de-DE" smtClean="0"/>
              <a:t>24.04.2025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E5496-C6EC-EE4B-8B80-00E83967169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9736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C5D9D-2EEA-EA4F-A5B4-F50776134205}" type="datetimeFigureOut">
              <a:rPr lang="de-DE" smtClean="0"/>
              <a:t>24.04.2025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E5496-C6EC-EE4B-8B80-00E83967169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3548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C5D9D-2EEA-EA4F-A5B4-F50776134205}" type="datetimeFigureOut">
              <a:rPr lang="de-DE" smtClean="0"/>
              <a:t>24.04.2025</a:t>
            </a:fld>
            <a:endParaRPr lang="de-DE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de-DE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E5496-C6EC-EE4B-8B80-00E83967169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4634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8A1C5D9D-2EEA-EA4F-A5B4-F50776134205}" type="datetimeFigureOut">
              <a:rPr lang="de-DE" smtClean="0"/>
              <a:t>24.04.2025</a:t>
            </a:fld>
            <a:endParaRPr lang="de-DE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de-DE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E5496-C6EC-EE4B-8B80-00E83967169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4964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8A1C5D9D-2EEA-EA4F-A5B4-F50776134205}" type="datetimeFigureOut">
              <a:rPr lang="de-DE" smtClean="0"/>
              <a:t>24.04.2025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FB5E5496-C6EC-EE4B-8B80-00E83967169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7287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629EB8-C86C-B998-A859-5BAD533B8F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b="1" spc="-300" dirty="0" smtClean="0">
                <a:solidFill>
                  <a:schemeClr val="bg2"/>
                </a:solidFill>
              </a:rPr>
              <a:t>BGA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D217ACB-CB2D-7675-4C36-8B0E3AA9B2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51050" y="4070552"/>
            <a:ext cx="6801612" cy="1239894"/>
          </a:xfrm>
        </p:spPr>
        <p:txBody>
          <a:bodyPr/>
          <a:lstStyle/>
          <a:p>
            <a:r>
              <a:rPr lang="de-DE" dirty="0"/>
              <a:t>24.04.2025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7939060-AD10-7FDF-5501-2F8758E65C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002162">
            <a:off x="2981571" y="2299852"/>
            <a:ext cx="2030400" cy="2030400"/>
          </a:xfrm>
          <a:prstGeom prst="rect">
            <a:avLst/>
          </a:prstGeom>
        </p:spPr>
      </p:pic>
      <p:pic>
        <p:nvPicPr>
          <p:cNvPr id="8" name="Grafik 7" descr="Ein Bild, das Grafiken, Karminrot, Astronomie, Kreativität enthält.&#10;&#10;Automatisch generierte Beschreibung">
            <a:extLst>
              <a:ext uri="{FF2B5EF4-FFF2-40B4-BE49-F238E27FC236}">
                <a16:creationId xmlns:a16="http://schemas.microsoft.com/office/drawing/2014/main" id="{C11A529A-6D99-B412-0F5A-2ADFFBF19A4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7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64000"/>
                    </a14:imgEffect>
                    <a14:imgEffect>
                      <a14:colorTemperature colorTemp="5983"/>
                    </a14:imgEffect>
                    <a14:imgEffect>
                      <a14:saturation sat="98000"/>
                    </a14:imgEffect>
                    <a14:imgEffect>
                      <a14:brightnessContrast bright="-13000" contrast="-1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58026" y="2887050"/>
            <a:ext cx="289330" cy="428003"/>
          </a:xfrm>
          <a:prstGeom prst="rect">
            <a:avLst/>
          </a:prstGeom>
          <a:effectLst>
            <a:outerShdw blurRad="75416" dist="64848" dir="3780000" sx="106655" sy="106655" algn="ctr" rotWithShape="0">
              <a:srgbClr val="000000">
                <a:alpha val="23668"/>
              </a:srgbClr>
            </a:outerShdw>
          </a:effectLst>
        </p:spPr>
      </p:pic>
      <p:pic>
        <p:nvPicPr>
          <p:cNvPr id="10" name="Grafik 9" descr="Ein Bild, das Clipart, Cartoon, Darstellung, Grafiken enthält.&#10;&#10;Automatisch generierte Beschreibung">
            <a:extLst>
              <a:ext uri="{FF2B5EF4-FFF2-40B4-BE49-F238E27FC236}">
                <a16:creationId xmlns:a16="http://schemas.microsoft.com/office/drawing/2014/main" id="{0A0E6AAD-EA7E-4372-E30F-283E8D6BEB05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83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91000"/>
                    </a14:imgEffect>
                    <a14:imgEffect>
                      <a14:brightnessContrast bright="-12000" contrast="-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20000">
            <a:off x="6739571" y="3119388"/>
            <a:ext cx="1668037" cy="1468582"/>
          </a:xfrm>
          <a:prstGeom prst="rect">
            <a:avLst/>
          </a:prstGeom>
          <a:effectLst>
            <a:outerShdw blurRad="147069" dist="147588" dir="3960000" sx="81000" sy="81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4" name="Picture 4" descr="Hand gezeichnete Lupe Transparent PNG">
            <a:extLst>
              <a:ext uri="{FF2B5EF4-FFF2-40B4-BE49-F238E27FC236}">
                <a16:creationId xmlns:a16="http://schemas.microsoft.com/office/drawing/2014/main" id="{FD596604-59B7-AD33-8F96-CCF0F94B47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78880">
            <a:off x="6009635" y="3186733"/>
            <a:ext cx="2438400" cy="2438400"/>
          </a:xfrm>
          <a:prstGeom prst="rect">
            <a:avLst/>
          </a:prstGeom>
          <a:noFill/>
          <a:effectLst>
            <a:outerShdw blurRad="50800" dist="43206" dir="3060000" sx="101428" sy="101428" algn="ctr" rotWithShape="0">
              <a:srgbClr val="000000">
                <a:alpha val="35084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990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4FF9C6-AEFC-EFB4-8A59-9E645BC1A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Fallbeispiel 1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2708F23-ADA6-1E78-A763-3E87D1B1B0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1343" y="1086571"/>
            <a:ext cx="1249788" cy="944962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014B6734-7558-1D45-9314-19C5A38159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302" y="4310637"/>
            <a:ext cx="1155066" cy="1447966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F17182CD-1AD3-A675-8143-56E2A69A46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017111">
            <a:off x="6873752" y="5301595"/>
            <a:ext cx="2513541" cy="914015"/>
          </a:xfrm>
          <a:prstGeom prst="rect">
            <a:avLst/>
          </a:prstGeom>
          <a:scene3d>
            <a:camera prst="orthographicFront">
              <a:rot lat="3000000" lon="0" rev="0"/>
            </a:camera>
            <a:lightRig rig="threePt" dir="t"/>
          </a:scene3d>
        </p:spPr>
      </p:pic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4EEE685B-EE56-961F-A00B-BB232659B2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5"/>
            <a:ext cx="7729728" cy="20497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CH" b="1" dirty="0" smtClean="0"/>
              <a:t>Dyspnoe</a:t>
            </a:r>
          </a:p>
          <a:p>
            <a:r>
              <a:rPr lang="de-CH" dirty="0" smtClean="0"/>
              <a:t>pH</a:t>
            </a:r>
            <a:r>
              <a:rPr lang="de-CH" dirty="0"/>
              <a:t>: </a:t>
            </a:r>
            <a:r>
              <a:rPr lang="de-CH" dirty="0" smtClean="0"/>
              <a:t>7,31</a:t>
            </a:r>
            <a:endParaRPr lang="de-CH" dirty="0"/>
          </a:p>
          <a:p>
            <a:r>
              <a:rPr lang="de-CH" dirty="0" smtClean="0"/>
              <a:t>pO2: 8.8 kPa</a:t>
            </a:r>
            <a:endParaRPr lang="de-CH" dirty="0"/>
          </a:p>
          <a:p>
            <a:r>
              <a:rPr lang="de-CH" dirty="0" err="1" smtClean="0"/>
              <a:t>pCO</a:t>
            </a:r>
            <a:r>
              <a:rPr lang="de-CH" dirty="0"/>
              <a:t>₂: </a:t>
            </a:r>
            <a:r>
              <a:rPr lang="de-CH" dirty="0" smtClean="0"/>
              <a:t>6.9 kPa</a:t>
            </a:r>
            <a:endParaRPr lang="de-CH" dirty="0"/>
          </a:p>
          <a:p>
            <a:r>
              <a:rPr lang="de-CH" dirty="0"/>
              <a:t>HCO₃⁻: 26 mmol/l</a:t>
            </a:r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2231135" y="4845538"/>
            <a:ext cx="5685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Diagnose: </a:t>
            </a:r>
            <a:r>
              <a:rPr lang="de-CH" dirty="0" err="1"/>
              <a:t>Unkompensierte</a:t>
            </a:r>
            <a:r>
              <a:rPr lang="de-CH" dirty="0"/>
              <a:t> respiratorische Azidose</a:t>
            </a:r>
          </a:p>
          <a:p>
            <a:r>
              <a:rPr lang="de-CH" dirty="0"/>
              <a:t>Ursache: </a:t>
            </a:r>
            <a:r>
              <a:rPr lang="de-CH" dirty="0" smtClean="0"/>
              <a:t>COPD, Lungenödem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71814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77343A-2C9B-829C-5C70-F25BD2FBE1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94B1D3-2012-AA3F-CC06-40507CE60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Fallbeispiel 2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42DF7E3-CF5A-1F7A-2B31-66FEF2F9CD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1343" y="1086571"/>
            <a:ext cx="1249788" cy="944962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B6A20DB1-C54A-4D04-F25F-0DFB539A84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302" y="4310637"/>
            <a:ext cx="1155066" cy="1447966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12229DF0-A7A7-1042-3CB6-5F593AAEE44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017111">
            <a:off x="6873752" y="5301595"/>
            <a:ext cx="2513541" cy="914015"/>
          </a:xfrm>
          <a:prstGeom prst="rect">
            <a:avLst/>
          </a:prstGeom>
          <a:scene3d>
            <a:camera prst="orthographicFront">
              <a:rot lat="3000000" lon="0" rev="0"/>
            </a:camera>
            <a:lightRig rig="threePt" dir="t"/>
          </a:scene3d>
        </p:spPr>
      </p:pic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2936B3B7-5A4F-FB0E-B1EC-7B062FD076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5"/>
            <a:ext cx="7729728" cy="21058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CH" b="1" dirty="0" smtClean="0"/>
              <a:t>AZ-Verschlechterung</a:t>
            </a:r>
            <a:endParaRPr lang="de-CH" b="1" dirty="0"/>
          </a:p>
          <a:p>
            <a:r>
              <a:rPr lang="de-CH" dirty="0"/>
              <a:t>pH: </a:t>
            </a:r>
            <a:r>
              <a:rPr lang="de-CH" dirty="0" smtClean="0"/>
              <a:t>7,49</a:t>
            </a:r>
          </a:p>
          <a:p>
            <a:r>
              <a:rPr lang="de-CH" dirty="0" smtClean="0"/>
              <a:t>pO2: 10.1 kPa</a:t>
            </a:r>
            <a:endParaRPr lang="de-CH" dirty="0"/>
          </a:p>
          <a:p>
            <a:r>
              <a:rPr lang="de-CH" dirty="0" err="1"/>
              <a:t>pCO</a:t>
            </a:r>
            <a:r>
              <a:rPr lang="de-CH" dirty="0"/>
              <a:t>₂: </a:t>
            </a:r>
            <a:r>
              <a:rPr lang="de-CH" dirty="0" smtClean="0"/>
              <a:t> 6.1 kPa</a:t>
            </a:r>
            <a:endParaRPr lang="de-CH" dirty="0"/>
          </a:p>
          <a:p>
            <a:r>
              <a:rPr lang="de-CH" dirty="0"/>
              <a:t>HCO₃⁻: 30 mmol/l</a:t>
            </a:r>
          </a:p>
          <a:p>
            <a:pPr marL="0" indent="0">
              <a:buNone/>
            </a:pPr>
            <a:endParaRPr lang="de-CH" dirty="0"/>
          </a:p>
        </p:txBody>
      </p:sp>
      <p:sp>
        <p:nvSpPr>
          <p:cNvPr id="3" name="Textfeld 2"/>
          <p:cNvSpPr txBox="1"/>
          <p:nvPr/>
        </p:nvSpPr>
        <p:spPr>
          <a:xfrm>
            <a:off x="2231136" y="4915877"/>
            <a:ext cx="5240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Diagnose: Metabolische </a:t>
            </a:r>
            <a:r>
              <a:rPr lang="de-CH" dirty="0" err="1"/>
              <a:t>Alkalose</a:t>
            </a:r>
            <a:endParaRPr lang="de-CH" dirty="0"/>
          </a:p>
          <a:p>
            <a:r>
              <a:rPr lang="de-CH" dirty="0"/>
              <a:t>Ursache: Erbrechen</a:t>
            </a:r>
          </a:p>
        </p:txBody>
      </p:sp>
    </p:spTree>
    <p:extLst>
      <p:ext uri="{BB962C8B-B14F-4D97-AF65-F5344CB8AC3E}">
        <p14:creationId xmlns:p14="http://schemas.microsoft.com/office/powerpoint/2010/main" val="2035907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3CAD35-B372-E856-41E7-C471B617E2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DEB429-03DD-2662-63B7-44D7B930D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Fallbeispiel 3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2553C97-49CF-8E6F-00B0-CF8FBEE738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1343" y="1086571"/>
            <a:ext cx="1249788" cy="944962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8897095F-0EB7-6B6F-F420-D937B6B5CF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302" y="4310637"/>
            <a:ext cx="1155066" cy="1447966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E65BD6E2-032B-A5B0-D361-8E77FFD00A4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017111">
            <a:off x="6873752" y="5301595"/>
            <a:ext cx="2513541" cy="914015"/>
          </a:xfrm>
          <a:prstGeom prst="rect">
            <a:avLst/>
          </a:prstGeom>
          <a:scene3d>
            <a:camera prst="orthographicFront">
              <a:rot lat="3000000" lon="0" rev="0"/>
            </a:camera>
            <a:lightRig rig="threePt" dir="t"/>
          </a:scene3d>
        </p:spPr>
      </p:pic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840EC83A-3152-FA77-0ECC-CBC2971A4F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5"/>
            <a:ext cx="7729728" cy="204972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CH" b="1" dirty="0" smtClean="0"/>
              <a:t>Tachypnoe</a:t>
            </a:r>
          </a:p>
          <a:p>
            <a:r>
              <a:rPr lang="de-CH" dirty="0" smtClean="0"/>
              <a:t>pH</a:t>
            </a:r>
            <a:r>
              <a:rPr lang="de-CH" dirty="0"/>
              <a:t>: </a:t>
            </a:r>
            <a:r>
              <a:rPr lang="de-CH" dirty="0" smtClean="0"/>
              <a:t>7,30</a:t>
            </a:r>
          </a:p>
          <a:p>
            <a:r>
              <a:rPr lang="de-CH" dirty="0" smtClean="0"/>
              <a:t>pO2: 12.1 kPa</a:t>
            </a:r>
            <a:endParaRPr lang="de-CH" dirty="0"/>
          </a:p>
          <a:p>
            <a:r>
              <a:rPr lang="de-CH" dirty="0" err="1"/>
              <a:t>pCO</a:t>
            </a:r>
            <a:r>
              <a:rPr lang="de-CH" dirty="0"/>
              <a:t>₂: </a:t>
            </a:r>
            <a:r>
              <a:rPr lang="de-CH" dirty="0" smtClean="0"/>
              <a:t>3.7 kPa </a:t>
            </a:r>
          </a:p>
          <a:p>
            <a:r>
              <a:rPr lang="de-CH" dirty="0" smtClean="0"/>
              <a:t>HCO</a:t>
            </a:r>
            <a:r>
              <a:rPr lang="de-CH" dirty="0"/>
              <a:t>₃⁻: 16 mmol/l</a:t>
            </a:r>
          </a:p>
          <a:p>
            <a:r>
              <a:rPr lang="de-CH" dirty="0"/>
              <a:t>BE: -8</a:t>
            </a:r>
          </a:p>
          <a:p>
            <a:endParaRPr lang="de-CH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2231135" y="4970585"/>
            <a:ext cx="57561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Diagnose: Metabolische Azidose mit Kompensation</a:t>
            </a:r>
          </a:p>
          <a:p>
            <a:r>
              <a:rPr lang="de-CH" dirty="0"/>
              <a:t>Ursache: </a:t>
            </a:r>
            <a:r>
              <a:rPr lang="de-CH" dirty="0" err="1"/>
              <a:t>Ketoazidose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54850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9E25E6-A2B5-74D5-D8EF-85EA3BD9C3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C9CD42-486D-8B12-A112-B213847B7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Fallbeispiel 4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7E2A6B2-9B24-581B-CB4F-AE81C17949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1343" y="1086571"/>
            <a:ext cx="1249788" cy="944962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BE0739F4-C6D1-388A-E641-033B5AA2FF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302" y="4310637"/>
            <a:ext cx="1155066" cy="1447966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FBBC6D61-71AD-3B28-9C26-32098245F2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017111">
            <a:off x="6873752" y="5301595"/>
            <a:ext cx="2513541" cy="914015"/>
          </a:xfrm>
          <a:prstGeom prst="rect">
            <a:avLst/>
          </a:prstGeom>
          <a:scene3d>
            <a:camera prst="orthographicFront">
              <a:rot lat="3000000" lon="0" rev="0"/>
            </a:camera>
            <a:lightRig rig="threePt" dir="t"/>
          </a:scene3d>
        </p:spPr>
      </p:pic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635F63DB-B047-2C8B-9DB8-7D2592B307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22309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CH" b="1" dirty="0" smtClean="0"/>
              <a:t>Tachypnoe</a:t>
            </a:r>
          </a:p>
          <a:p>
            <a:r>
              <a:rPr lang="de-CH" dirty="0" smtClean="0"/>
              <a:t>pH</a:t>
            </a:r>
            <a:r>
              <a:rPr lang="de-CH" dirty="0"/>
              <a:t>: </a:t>
            </a:r>
            <a:r>
              <a:rPr lang="de-CH" dirty="0" smtClean="0"/>
              <a:t>7,48</a:t>
            </a:r>
          </a:p>
          <a:p>
            <a:r>
              <a:rPr lang="de-CH" dirty="0" smtClean="0"/>
              <a:t>pO2: 13.2 kPa</a:t>
            </a:r>
            <a:endParaRPr lang="de-CH" dirty="0"/>
          </a:p>
          <a:p>
            <a:r>
              <a:rPr lang="de-CH" dirty="0" err="1"/>
              <a:t>pCO</a:t>
            </a:r>
            <a:r>
              <a:rPr lang="de-CH" dirty="0"/>
              <a:t>₂: </a:t>
            </a:r>
            <a:r>
              <a:rPr lang="de-CH" dirty="0" smtClean="0"/>
              <a:t>3.7 kPa</a:t>
            </a:r>
            <a:endParaRPr lang="de-CH" dirty="0"/>
          </a:p>
          <a:p>
            <a:r>
              <a:rPr lang="de-CH" dirty="0"/>
              <a:t>HCO₃⁻: 22 </a:t>
            </a:r>
            <a:r>
              <a:rPr lang="de-CH" dirty="0" smtClean="0"/>
              <a:t>mmol/l</a:t>
            </a:r>
            <a:endParaRPr lang="de-CH" dirty="0"/>
          </a:p>
        </p:txBody>
      </p:sp>
      <p:sp>
        <p:nvSpPr>
          <p:cNvPr id="3" name="Textfeld 2"/>
          <p:cNvSpPr txBox="1"/>
          <p:nvPr/>
        </p:nvSpPr>
        <p:spPr>
          <a:xfrm>
            <a:off x="2360246" y="4868985"/>
            <a:ext cx="5619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/>
              <a:t>Diagnose: Respiratorische Alkalose</a:t>
            </a:r>
          </a:p>
          <a:p>
            <a:r>
              <a:rPr lang="de-CH"/>
              <a:t>Ursache: Hyperventilation (Panikattacke, Schmerzen, etc.)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74820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586FC6-46B4-0359-1DF2-822CE4C4C2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EF9DAD-5CB1-34FE-0458-64418EC23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Fallbeispiel 5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610DD9F-D78E-0023-6C7D-A699FBB519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1343" y="1086571"/>
            <a:ext cx="1249788" cy="944962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ACE3EFB3-F71F-7A6C-8065-F83DC012C8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302" y="4310637"/>
            <a:ext cx="1155066" cy="1447966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6EDBABCD-AC2E-867D-725C-64C4038359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017111">
            <a:off x="6873752" y="5301595"/>
            <a:ext cx="2513541" cy="914015"/>
          </a:xfrm>
          <a:prstGeom prst="rect">
            <a:avLst/>
          </a:prstGeom>
          <a:scene3d>
            <a:camera prst="orthographicFront">
              <a:rot lat="3000000" lon="0" rev="0"/>
            </a:camera>
            <a:lightRig rig="threePt" dir="t"/>
          </a:scene3d>
        </p:spPr>
      </p:pic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94E7C39E-C2F7-77DD-67DC-51C56C112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5"/>
            <a:ext cx="7729728" cy="21684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CH" b="1" dirty="0" smtClean="0"/>
              <a:t>AZ-Verschlechterung</a:t>
            </a:r>
          </a:p>
          <a:p>
            <a:r>
              <a:rPr lang="de-CH" dirty="0" smtClean="0"/>
              <a:t>pH</a:t>
            </a:r>
            <a:r>
              <a:rPr lang="de-CH" dirty="0"/>
              <a:t>: </a:t>
            </a:r>
            <a:r>
              <a:rPr lang="de-CH" dirty="0" smtClean="0"/>
              <a:t>7,15</a:t>
            </a:r>
          </a:p>
          <a:p>
            <a:r>
              <a:rPr lang="de-CH" dirty="0" smtClean="0"/>
              <a:t>pO2: 8.6 kPa</a:t>
            </a:r>
            <a:endParaRPr lang="de-CH" dirty="0"/>
          </a:p>
          <a:p>
            <a:r>
              <a:rPr lang="de-CH" dirty="0" err="1"/>
              <a:t>pCO</a:t>
            </a:r>
            <a:r>
              <a:rPr lang="de-CH" dirty="0"/>
              <a:t>₂: </a:t>
            </a:r>
            <a:r>
              <a:rPr lang="de-CH" dirty="0" smtClean="0"/>
              <a:t>6.7 kPa</a:t>
            </a:r>
            <a:endParaRPr lang="de-CH" dirty="0"/>
          </a:p>
          <a:p>
            <a:r>
              <a:rPr lang="de-CH" dirty="0"/>
              <a:t>HCO₃⁻: 15 mmol/l</a:t>
            </a:r>
          </a:p>
          <a:p>
            <a:pPr marL="0" indent="0">
              <a:buNone/>
            </a:pPr>
            <a:endParaRPr lang="de-CH" dirty="0"/>
          </a:p>
        </p:txBody>
      </p:sp>
      <p:sp>
        <p:nvSpPr>
          <p:cNvPr id="3" name="Textfeld 2"/>
          <p:cNvSpPr txBox="1"/>
          <p:nvPr/>
        </p:nvSpPr>
        <p:spPr>
          <a:xfrm>
            <a:off x="2297724" y="4900021"/>
            <a:ext cx="6252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Diagnose: Kombinierte Azidose</a:t>
            </a:r>
          </a:p>
          <a:p>
            <a:r>
              <a:rPr lang="de-CH" dirty="0"/>
              <a:t>Ursache: Schock/Sepsis</a:t>
            </a:r>
          </a:p>
        </p:txBody>
      </p:sp>
    </p:spTree>
    <p:extLst>
      <p:ext uri="{BB962C8B-B14F-4D97-AF65-F5344CB8AC3E}">
        <p14:creationId xmlns:p14="http://schemas.microsoft.com/office/powerpoint/2010/main" val="1335425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4FF9C6-AEFC-EFB4-8A59-9E645BC1A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Fallbeispiel </a:t>
            </a:r>
            <a:r>
              <a:rPr lang="de-DE" dirty="0" smtClean="0"/>
              <a:t>6</a:t>
            </a: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2708F23-ADA6-1E78-A763-3E87D1B1B0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1343" y="1086571"/>
            <a:ext cx="1249788" cy="944962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014B6734-7558-1D45-9314-19C5A38159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302" y="4310637"/>
            <a:ext cx="1155066" cy="1447966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F17182CD-1AD3-A675-8143-56E2A69A46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017111">
            <a:off x="6873752" y="5301595"/>
            <a:ext cx="2513541" cy="914015"/>
          </a:xfrm>
          <a:prstGeom prst="rect">
            <a:avLst/>
          </a:prstGeom>
          <a:scene3d>
            <a:camera prst="orthographicFront">
              <a:rot lat="3000000" lon="0" rev="0"/>
            </a:camera>
            <a:lightRig rig="threePt" dir="t"/>
          </a:scene3d>
        </p:spPr>
      </p:pic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4EEE685B-EE56-961F-A00B-BB232659B2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5"/>
            <a:ext cx="7729728" cy="20497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CH" b="1" dirty="0" smtClean="0"/>
              <a:t>Dyspnoe</a:t>
            </a:r>
          </a:p>
          <a:p>
            <a:r>
              <a:rPr lang="de-CH" dirty="0" smtClean="0"/>
              <a:t>pH</a:t>
            </a:r>
            <a:r>
              <a:rPr lang="de-CH" dirty="0"/>
              <a:t>: </a:t>
            </a:r>
            <a:r>
              <a:rPr lang="de-CH" dirty="0" smtClean="0"/>
              <a:t>7,38</a:t>
            </a:r>
            <a:endParaRPr lang="de-CH" dirty="0"/>
          </a:p>
          <a:p>
            <a:r>
              <a:rPr lang="de-CH" dirty="0" smtClean="0"/>
              <a:t>pO2: 6.4 kPa</a:t>
            </a:r>
            <a:endParaRPr lang="de-CH" dirty="0"/>
          </a:p>
          <a:p>
            <a:r>
              <a:rPr lang="de-CH" dirty="0" err="1" smtClean="0"/>
              <a:t>pCO</a:t>
            </a:r>
            <a:r>
              <a:rPr lang="de-CH" dirty="0"/>
              <a:t>₂: </a:t>
            </a:r>
            <a:r>
              <a:rPr lang="de-CH" dirty="0" smtClean="0"/>
              <a:t>4.1 kPa</a:t>
            </a:r>
            <a:endParaRPr lang="de-CH" dirty="0"/>
          </a:p>
          <a:p>
            <a:r>
              <a:rPr lang="de-CH" dirty="0"/>
              <a:t>HCO₃⁻: </a:t>
            </a:r>
            <a:r>
              <a:rPr lang="de-CH" dirty="0" smtClean="0"/>
              <a:t>23 </a:t>
            </a:r>
            <a:r>
              <a:rPr lang="de-CH" dirty="0"/>
              <a:t>mmol/l</a:t>
            </a:r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2231135" y="4845538"/>
            <a:ext cx="5685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Diagnose: </a:t>
            </a:r>
            <a:r>
              <a:rPr lang="de-CH" dirty="0" err="1" smtClean="0"/>
              <a:t>Oxigenierungsstörung</a:t>
            </a:r>
            <a:r>
              <a:rPr lang="de-CH" dirty="0" smtClean="0"/>
              <a:t> mit Hyperventilation</a:t>
            </a:r>
            <a:endParaRPr lang="de-CH" dirty="0"/>
          </a:p>
          <a:p>
            <a:r>
              <a:rPr lang="de-CH" dirty="0"/>
              <a:t>Ursache: </a:t>
            </a:r>
            <a:r>
              <a:rPr lang="de-CH" dirty="0" smtClean="0"/>
              <a:t>Pneumonie 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76187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0937" y="1076325"/>
            <a:ext cx="4810125" cy="470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59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085A23-8AA4-3FD9-89C6-4AECF30A3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Lernziele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27F01CB-FFC7-9AF7-A479-5458D88544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CH" dirty="0"/>
              <a:t>Grundlagen der BGA verstehen</a:t>
            </a:r>
          </a:p>
          <a:p>
            <a:r>
              <a:rPr lang="de-CH" dirty="0"/>
              <a:t>Parameter korrekt interpretieren</a:t>
            </a:r>
          </a:p>
          <a:p>
            <a:r>
              <a:rPr lang="de-CH" dirty="0"/>
              <a:t>Häufige Störungen erkennen</a:t>
            </a:r>
          </a:p>
          <a:p>
            <a:r>
              <a:rPr lang="de-CH" dirty="0"/>
              <a:t>Fallbeispiele </a:t>
            </a:r>
            <a:r>
              <a:rPr lang="de-CH" dirty="0" smtClean="0"/>
              <a:t>analysieren</a:t>
            </a:r>
            <a:endParaRPr lang="de-CH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4784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96E679-E987-557B-90A6-7E6BDEA95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Blutgasanalyse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58EACBF-961D-DEC6-34F1-6A244D69FA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 smtClean="0"/>
              <a:t>Point </a:t>
            </a:r>
            <a:r>
              <a:rPr lang="de-DE" dirty="0" err="1" smtClean="0"/>
              <a:t>of</a:t>
            </a:r>
            <a:r>
              <a:rPr lang="de-DE" dirty="0" smtClean="0"/>
              <a:t> care Diagnostik</a:t>
            </a:r>
          </a:p>
          <a:p>
            <a:r>
              <a:rPr lang="de-DE" dirty="0" smtClean="0"/>
              <a:t>Was</a:t>
            </a:r>
          </a:p>
          <a:p>
            <a:pPr lvl="1"/>
            <a:r>
              <a:rPr lang="de-DE" sz="1300" dirty="0" smtClean="0"/>
              <a:t>pH</a:t>
            </a:r>
          </a:p>
          <a:p>
            <a:pPr lvl="1"/>
            <a:r>
              <a:rPr lang="de-DE" sz="1300" dirty="0" err="1" smtClean="0"/>
              <a:t>Blutgase</a:t>
            </a:r>
            <a:r>
              <a:rPr lang="de-DE" sz="1300" dirty="0" smtClean="0"/>
              <a:t> (pO2, pCO2)</a:t>
            </a:r>
          </a:p>
          <a:p>
            <a:pPr lvl="1"/>
            <a:r>
              <a:rPr lang="de-DE" sz="1300" dirty="0" smtClean="0"/>
              <a:t>Hämoglobin</a:t>
            </a:r>
          </a:p>
          <a:p>
            <a:pPr lvl="1"/>
            <a:r>
              <a:rPr lang="de-DE" sz="1300" dirty="0" err="1" smtClean="0"/>
              <a:t>Elektolyte</a:t>
            </a:r>
            <a:r>
              <a:rPr lang="de-DE" sz="1300" dirty="0" smtClean="0"/>
              <a:t>, Glucose, Lactat</a:t>
            </a:r>
            <a:endParaRPr lang="de-DE" sz="1300" dirty="0"/>
          </a:p>
          <a:p>
            <a:r>
              <a:rPr lang="de-DE" dirty="0" smtClean="0"/>
              <a:t>Wann</a:t>
            </a:r>
          </a:p>
          <a:p>
            <a:pPr lvl="1"/>
            <a:r>
              <a:rPr lang="de-DE" sz="1300" dirty="0" smtClean="0"/>
              <a:t>Respiratorische Verschlechterung (</a:t>
            </a:r>
            <a:r>
              <a:rPr lang="de-DE" sz="1300" dirty="0" err="1" smtClean="0"/>
              <a:t>Vd.a</a:t>
            </a:r>
            <a:r>
              <a:rPr lang="de-DE" sz="1300" dirty="0" smtClean="0"/>
              <a:t> </a:t>
            </a:r>
            <a:r>
              <a:rPr lang="de-DE" sz="1300" dirty="0" err="1" smtClean="0"/>
              <a:t>Oxigenierungs</a:t>
            </a:r>
            <a:r>
              <a:rPr lang="de-DE" sz="1300" dirty="0" smtClean="0"/>
              <a:t>- oder Ventilationsstörung)</a:t>
            </a:r>
          </a:p>
          <a:p>
            <a:pPr lvl="1"/>
            <a:r>
              <a:rPr lang="de-DE" sz="1300" dirty="0" smtClean="0"/>
              <a:t>Auskunft Säure-Basen Haushalt</a:t>
            </a:r>
          </a:p>
          <a:p>
            <a:pPr lvl="1"/>
            <a:r>
              <a:rPr lang="de-DE" sz="1300" dirty="0" smtClean="0"/>
              <a:t>Schnelle Bestimmung bestimmter Laborparameter (Hb, Glucose, Elektrolyte, Laktat)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7279" y="1010364"/>
            <a:ext cx="1548518" cy="10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87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6D3437-9C33-FB6B-316C-4D3DFF990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Säure-Basenhaushalt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5637E16-D579-3D52-797B-6BFD1238DF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CH" dirty="0" smtClean="0"/>
              <a:t>Konstanter pH Wert ist für den Körper essentiell</a:t>
            </a:r>
          </a:p>
          <a:p>
            <a:pPr lvl="1"/>
            <a:r>
              <a:rPr lang="de-CH" dirty="0" smtClean="0"/>
              <a:t>pH Wert ~ Konzentration H+ Ionen im Körper</a:t>
            </a:r>
            <a:endParaRPr lang="de-CH" dirty="0"/>
          </a:p>
          <a:p>
            <a:pPr lvl="1"/>
            <a:r>
              <a:rPr lang="de-CH" dirty="0" smtClean="0"/>
              <a:t>Regulation durch Puffersysteme wie </a:t>
            </a:r>
          </a:p>
          <a:p>
            <a:pPr lvl="1"/>
            <a:r>
              <a:rPr lang="de-CH" dirty="0" smtClean="0"/>
              <a:t>Wichtigste: Lunge </a:t>
            </a:r>
            <a:r>
              <a:rPr lang="de-CH" dirty="0"/>
              <a:t>(CO₂), Niere (HCO₃⁻</a:t>
            </a:r>
            <a:r>
              <a:rPr lang="de-CH" dirty="0" smtClean="0"/>
              <a:t>)</a:t>
            </a:r>
          </a:p>
          <a:p>
            <a:pPr lvl="1"/>
            <a:endParaRPr lang="de-CH" dirty="0"/>
          </a:p>
          <a:p>
            <a:pPr marL="228600" lvl="1" indent="0">
              <a:buNone/>
            </a:pPr>
            <a:endParaRPr lang="de-CH" dirty="0"/>
          </a:p>
          <a:p>
            <a:endParaRPr lang="de-CH" dirty="0"/>
          </a:p>
          <a:p>
            <a:r>
              <a:rPr lang="de-CH" dirty="0" smtClean="0"/>
              <a:t>CO</a:t>
            </a:r>
            <a:r>
              <a:rPr lang="de-CH" dirty="0"/>
              <a:t>₂ + H₂O ⇌ H₂CO₃ ⇌ H⁺ + HCO</a:t>
            </a:r>
            <a:r>
              <a:rPr lang="de-CH" dirty="0" smtClean="0"/>
              <a:t>₃⁻</a:t>
            </a:r>
            <a:endParaRPr lang="de-CH" dirty="0"/>
          </a:p>
          <a:p>
            <a:r>
              <a:rPr lang="de-CH" dirty="0" smtClean="0"/>
              <a:t>Ziel</a:t>
            </a:r>
            <a:r>
              <a:rPr lang="de-CH" dirty="0"/>
              <a:t>: stabile H⁺-Konzentration</a:t>
            </a:r>
          </a:p>
          <a:p>
            <a:endParaRPr lang="de-CH" dirty="0"/>
          </a:p>
          <a:p>
            <a:endParaRPr lang="de-CH" dirty="0"/>
          </a:p>
          <a:p>
            <a:endParaRPr lang="de-DE" dirty="0"/>
          </a:p>
        </p:txBody>
      </p:sp>
      <p:pic>
        <p:nvPicPr>
          <p:cNvPr id="4" name="Inhaltsplatzhalter 4">
            <a:extLst>
              <a:ext uri="{FF2B5EF4-FFF2-40B4-BE49-F238E27FC236}">
                <a16:creationId xmlns:a16="http://schemas.microsoft.com/office/drawing/2014/main" id="{17D61618-B3B4-0F08-CFDE-0CE6AB80D9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254" r="-3" b="3033"/>
          <a:stretch/>
        </p:blipFill>
        <p:spPr>
          <a:xfrm>
            <a:off x="8132373" y="3524738"/>
            <a:ext cx="3656982" cy="3061292"/>
          </a:xfrm>
          <a:custGeom>
            <a:avLst/>
            <a:gdLst/>
            <a:ahLst/>
            <a:cxnLst/>
            <a:rect l="l" t="t" r="r" b="b"/>
            <a:pathLst>
              <a:path w="7203799" h="6030364">
                <a:moveTo>
                  <a:pt x="4122552" y="0"/>
                </a:moveTo>
                <a:cubicBezTo>
                  <a:pt x="4596210" y="0"/>
                  <a:pt x="5032147" y="81110"/>
                  <a:pt x="5418463" y="240852"/>
                </a:cubicBezTo>
                <a:cubicBezTo>
                  <a:pt x="5780509" y="390677"/>
                  <a:pt x="6098496" y="609358"/>
                  <a:pt x="6363612" y="890695"/>
                </a:cubicBezTo>
                <a:cubicBezTo>
                  <a:pt x="6905445" y="1465899"/>
                  <a:pt x="7203799" y="2283333"/>
                  <a:pt x="7203799" y="3192481"/>
                </a:cubicBezTo>
                <a:cubicBezTo>
                  <a:pt x="7203799" y="3555204"/>
                  <a:pt x="7088321" y="3846319"/>
                  <a:pt x="6829541" y="4136467"/>
                </a:cubicBezTo>
                <a:cubicBezTo>
                  <a:pt x="6558859" y="4439977"/>
                  <a:pt x="6152137" y="4719524"/>
                  <a:pt x="5721456" y="5015457"/>
                </a:cubicBezTo>
                <a:cubicBezTo>
                  <a:pt x="5641997" y="5069990"/>
                  <a:pt x="5559911" y="5126451"/>
                  <a:pt x="5477826" y="5183599"/>
                </a:cubicBezTo>
                <a:cubicBezTo>
                  <a:pt x="4743068" y="5695047"/>
                  <a:pt x="4206802" y="6030364"/>
                  <a:pt x="3475911" y="6030364"/>
                </a:cubicBezTo>
                <a:cubicBezTo>
                  <a:pt x="2362258" y="6030364"/>
                  <a:pt x="1573553" y="5618755"/>
                  <a:pt x="838794" y="4653974"/>
                </a:cubicBezTo>
                <a:cubicBezTo>
                  <a:pt x="742642" y="4527696"/>
                  <a:pt x="648651" y="4412849"/>
                  <a:pt x="557754" y="4301854"/>
                </a:cubicBezTo>
                <a:cubicBezTo>
                  <a:pt x="181022" y="3841635"/>
                  <a:pt x="0" y="3602300"/>
                  <a:pt x="0" y="3192481"/>
                </a:cubicBezTo>
                <a:cubicBezTo>
                  <a:pt x="0" y="2785556"/>
                  <a:pt x="113467" y="2383585"/>
                  <a:pt x="337003" y="1997729"/>
                </a:cubicBezTo>
                <a:cubicBezTo>
                  <a:pt x="555745" y="1620270"/>
                  <a:pt x="868475" y="1274763"/>
                  <a:pt x="1266386" y="971116"/>
                </a:cubicBezTo>
                <a:cubicBezTo>
                  <a:pt x="1657494" y="672565"/>
                  <a:pt x="2122028" y="426344"/>
                  <a:pt x="2610064" y="259166"/>
                </a:cubicBezTo>
                <a:cubicBezTo>
                  <a:pt x="3111238" y="87171"/>
                  <a:pt x="3620296" y="0"/>
                  <a:pt x="4122552" y="0"/>
                </a:cubicBezTo>
                <a:close/>
              </a:path>
            </a:pathLst>
          </a:cu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3870" y="4348153"/>
            <a:ext cx="1047439" cy="686584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4989" y="4189035"/>
            <a:ext cx="963065" cy="845702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46389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073BA6-65EE-2EC7-85AD-119FE55FB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0446" y="1135343"/>
            <a:ext cx="7729728" cy="1188720"/>
          </a:xfrm>
        </p:spPr>
        <p:txBody>
          <a:bodyPr/>
          <a:lstStyle/>
          <a:p>
            <a:r>
              <a:rPr lang="de-DE" dirty="0"/>
              <a:t>Rolle der Lunge und Nieren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F004F74-3A23-5440-2608-258EDFF9ED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CH" b="1" dirty="0"/>
              <a:t>Lunge</a:t>
            </a:r>
            <a:r>
              <a:rPr lang="de-CH" dirty="0"/>
              <a:t>: </a:t>
            </a:r>
            <a:r>
              <a:rPr lang="de-CH" dirty="0" smtClean="0">
                <a:solidFill>
                  <a:srgbClr val="00B0F0"/>
                </a:solidFill>
              </a:rPr>
              <a:t>CO</a:t>
            </a:r>
            <a:r>
              <a:rPr lang="de-CH" dirty="0">
                <a:solidFill>
                  <a:srgbClr val="00B0F0"/>
                </a:solidFill>
              </a:rPr>
              <a:t>₂-Regulation in </a:t>
            </a:r>
            <a:r>
              <a:rPr lang="de-CH" dirty="0" smtClean="0">
                <a:solidFill>
                  <a:srgbClr val="00B0F0"/>
                </a:solidFill>
              </a:rPr>
              <a:t>Minuten </a:t>
            </a:r>
            <a:endParaRPr lang="de-CH" sz="1000" dirty="0">
              <a:solidFill>
                <a:srgbClr val="00B0F0"/>
              </a:solidFill>
            </a:endParaRPr>
          </a:p>
          <a:p>
            <a:pPr lvl="1"/>
            <a:r>
              <a:rPr lang="de-CH" sz="1500" dirty="0" smtClean="0"/>
              <a:t>Schnelle </a:t>
            </a:r>
            <a:r>
              <a:rPr lang="de-CH" sz="1500" dirty="0"/>
              <a:t>pH-Regulation durch Atemfrequenz</a:t>
            </a:r>
          </a:p>
          <a:p>
            <a:pPr lvl="1"/>
            <a:r>
              <a:rPr lang="de-CH" sz="1400" dirty="0"/>
              <a:t>Hypoventilation → CO₂↑ → Azidose</a:t>
            </a:r>
          </a:p>
          <a:p>
            <a:pPr lvl="1"/>
            <a:r>
              <a:rPr lang="de-CH" sz="1400" dirty="0"/>
              <a:t>Hyperventilation → CO₂↓ → Alkalose</a:t>
            </a:r>
          </a:p>
          <a:p>
            <a:pPr lvl="1"/>
            <a:r>
              <a:rPr lang="de-CH" sz="1400" dirty="0"/>
              <a:t>Veränderungen in Minuten wirksam</a:t>
            </a:r>
          </a:p>
          <a:p>
            <a:pPr lvl="1"/>
            <a:endParaRPr lang="de-CH" dirty="0"/>
          </a:p>
          <a:p>
            <a:r>
              <a:rPr lang="de-CH" b="1" dirty="0"/>
              <a:t>Niere</a:t>
            </a:r>
            <a:r>
              <a:rPr lang="de-CH" dirty="0"/>
              <a:t>: </a:t>
            </a:r>
            <a:r>
              <a:rPr lang="de-CH" dirty="0">
                <a:solidFill>
                  <a:srgbClr val="00B050"/>
                </a:solidFill>
              </a:rPr>
              <a:t>HCO₃⁻-Regulation in Stunden bis Tagen</a:t>
            </a:r>
          </a:p>
          <a:p>
            <a:pPr lvl="1"/>
            <a:r>
              <a:rPr lang="de-CH" sz="1300" dirty="0"/>
              <a:t>Langsame Regulation über Stunden/Tage</a:t>
            </a:r>
          </a:p>
          <a:p>
            <a:pPr lvl="1"/>
            <a:r>
              <a:rPr lang="de-CH" sz="1300" dirty="0"/>
              <a:t>Rückresorption von HCO₃⁻</a:t>
            </a:r>
          </a:p>
          <a:p>
            <a:pPr lvl="1"/>
            <a:r>
              <a:rPr lang="de-CH" sz="1300" dirty="0"/>
              <a:t>Sekretion von H⁺</a:t>
            </a:r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03287">
            <a:off x="9091809" y="1628958"/>
            <a:ext cx="958043" cy="629412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72198">
            <a:off x="2522582" y="1549534"/>
            <a:ext cx="767941" cy="675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42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FABC32-7204-2D64-0032-58A5F78BB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Störungen des Säure-Basen Haushalts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82A0FBB-E786-7978-9C30-DF0606BF78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4052433" cy="3101983"/>
          </a:xfrm>
        </p:spPr>
        <p:txBody>
          <a:bodyPr>
            <a:normAutofit fontScale="85000" lnSpcReduction="10000"/>
          </a:bodyPr>
          <a:lstStyle/>
          <a:p>
            <a:r>
              <a:rPr lang="de-DE" dirty="0" smtClean="0"/>
              <a:t>Respiratorische oder metabolische Störungen </a:t>
            </a:r>
          </a:p>
          <a:p>
            <a:pPr marL="0" indent="0">
              <a:buNone/>
            </a:pPr>
            <a:endParaRPr lang="de-DE" dirty="0" smtClean="0"/>
          </a:p>
          <a:p>
            <a:r>
              <a:rPr lang="de-DE" dirty="0" smtClean="0"/>
              <a:t>Respiratorisch: </a:t>
            </a:r>
            <a:r>
              <a:rPr lang="de-DE" dirty="0" err="1"/>
              <a:t>O</a:t>
            </a:r>
            <a:r>
              <a:rPr lang="de-DE" dirty="0" err="1" smtClean="0"/>
              <a:t>xigenierungs</a:t>
            </a:r>
            <a:r>
              <a:rPr lang="de-DE" dirty="0" smtClean="0"/>
              <a:t> oder Ventilationsproblematik</a:t>
            </a:r>
          </a:p>
          <a:p>
            <a:pPr lvl="1"/>
            <a:r>
              <a:rPr lang="de-CH" dirty="0"/>
              <a:t>↓pH + ↑</a:t>
            </a:r>
            <a:r>
              <a:rPr lang="de-CH" dirty="0" err="1"/>
              <a:t>pCO</a:t>
            </a:r>
            <a:r>
              <a:rPr lang="de-CH" dirty="0"/>
              <a:t>₂ = respiratorische </a:t>
            </a:r>
            <a:r>
              <a:rPr lang="de-CH" dirty="0" smtClean="0"/>
              <a:t>Azidose</a:t>
            </a:r>
          </a:p>
          <a:p>
            <a:pPr lvl="1"/>
            <a:r>
              <a:rPr lang="de-CH" dirty="0"/>
              <a:t>↑pH + ↓</a:t>
            </a:r>
            <a:r>
              <a:rPr lang="de-CH" dirty="0" err="1"/>
              <a:t>pCO</a:t>
            </a:r>
            <a:r>
              <a:rPr lang="de-CH" dirty="0"/>
              <a:t>₂ = respiratorische </a:t>
            </a:r>
            <a:r>
              <a:rPr lang="de-CH" dirty="0" err="1" smtClean="0"/>
              <a:t>Alkalose</a:t>
            </a:r>
            <a:endParaRPr lang="de-CH" dirty="0" smtClean="0"/>
          </a:p>
          <a:p>
            <a:pPr lvl="1"/>
            <a:endParaRPr lang="de-CH" dirty="0" smtClean="0"/>
          </a:p>
          <a:p>
            <a:r>
              <a:rPr lang="de-CH" dirty="0" smtClean="0"/>
              <a:t>Metabolisch: </a:t>
            </a:r>
            <a:endParaRPr lang="de-CH" dirty="0" smtClean="0"/>
          </a:p>
          <a:p>
            <a:pPr lvl="1"/>
            <a:r>
              <a:rPr lang="de-CH" dirty="0" smtClean="0"/>
              <a:t>↓</a:t>
            </a:r>
            <a:r>
              <a:rPr lang="de-CH" dirty="0" smtClean="0"/>
              <a:t>pH + ↓HCO₃⁻ = metabolische Azidose</a:t>
            </a:r>
          </a:p>
          <a:p>
            <a:pPr lvl="1"/>
            <a:r>
              <a:rPr lang="de-CH" dirty="0" smtClean="0"/>
              <a:t>↑</a:t>
            </a:r>
            <a:r>
              <a:rPr lang="de-CH" dirty="0"/>
              <a:t>pH + ↑HCO₃⁻ = metabolische Alkalose</a:t>
            </a:r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5372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93A427-6EED-1712-2E2F-D9CD8C5A0D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E9F373-10FC-B783-EAE0-C33FE351E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600"/>
            <a:ext cx="4047836" cy="1330839"/>
          </a:xfrm>
        </p:spPr>
        <p:txBody>
          <a:bodyPr>
            <a:normAutofit/>
          </a:bodyPr>
          <a:lstStyle/>
          <a:p>
            <a:r>
              <a:rPr lang="de-DE" dirty="0" smtClean="0"/>
              <a:t>Metabolische Azidose</a:t>
            </a:r>
            <a:endParaRPr lang="de-DE" dirty="0"/>
          </a:p>
        </p:txBody>
      </p:sp>
      <p:sp>
        <p:nvSpPr>
          <p:cNvPr id="25" name="Content Placeholder 8">
            <a:extLst>
              <a:ext uri="{FF2B5EF4-FFF2-40B4-BE49-F238E27FC236}">
                <a16:creationId xmlns:a16="http://schemas.microsoft.com/office/drawing/2014/main" id="{D581C8DE-1727-6122-2E2D-D3FB1D6314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9942" y="1690431"/>
            <a:ext cx="3427001" cy="2091167"/>
          </a:xfrm>
        </p:spPr>
        <p:txBody>
          <a:bodyPr>
            <a:normAutofit/>
          </a:bodyPr>
          <a:lstStyle/>
          <a:p>
            <a:r>
              <a:rPr lang="en-US" sz="1600" dirty="0"/>
              <a:t>Grosse </a:t>
            </a:r>
            <a:r>
              <a:rPr lang="en-US" sz="1600" dirty="0" err="1"/>
              <a:t>Anionenlücke</a:t>
            </a:r>
            <a:endParaRPr lang="en-US" sz="1600" dirty="0"/>
          </a:p>
          <a:p>
            <a:pPr lvl="1"/>
            <a:r>
              <a:rPr lang="en-US" sz="1200" dirty="0" err="1" smtClean="0"/>
              <a:t>Ketoazidose</a:t>
            </a:r>
            <a:r>
              <a:rPr lang="en-US" sz="1200" dirty="0" smtClean="0"/>
              <a:t>, </a:t>
            </a:r>
            <a:r>
              <a:rPr lang="en-US" sz="1200" dirty="0" err="1" smtClean="0"/>
              <a:t>Laktatazidose</a:t>
            </a:r>
            <a:r>
              <a:rPr lang="en-US" sz="1200" dirty="0" smtClean="0"/>
              <a:t>, </a:t>
            </a:r>
            <a:r>
              <a:rPr lang="en-US" sz="1200" dirty="0" err="1" smtClean="0"/>
              <a:t>Intoxikation</a:t>
            </a:r>
            <a:endParaRPr lang="en-US" sz="1200" dirty="0"/>
          </a:p>
          <a:p>
            <a:pPr marL="228600" lvl="1" indent="0">
              <a:buNone/>
            </a:pPr>
            <a:endParaRPr lang="en-US" sz="1600" dirty="0"/>
          </a:p>
          <a:p>
            <a:r>
              <a:rPr lang="en-US" sz="1600" dirty="0" err="1"/>
              <a:t>Normale</a:t>
            </a:r>
            <a:r>
              <a:rPr lang="en-US" sz="1600" dirty="0"/>
              <a:t> </a:t>
            </a:r>
            <a:r>
              <a:rPr lang="en-US" sz="1600" dirty="0" err="1"/>
              <a:t>Anionenlücke</a:t>
            </a:r>
            <a:r>
              <a:rPr lang="en-US" sz="1600" dirty="0"/>
              <a:t> = </a:t>
            </a:r>
            <a:r>
              <a:rPr lang="en-US" sz="1600" dirty="0" err="1"/>
              <a:t>hyperchlorämisch</a:t>
            </a:r>
            <a:endParaRPr lang="en-US" sz="1600" dirty="0"/>
          </a:p>
          <a:p>
            <a:pPr lvl="1"/>
            <a:r>
              <a:rPr lang="en-US" sz="1200" dirty="0"/>
              <a:t>HCO3- </a:t>
            </a:r>
            <a:r>
              <a:rPr lang="en-US" sz="1200" dirty="0" err="1" smtClean="0"/>
              <a:t>Verlust</a:t>
            </a:r>
            <a:r>
              <a:rPr lang="en-US" sz="1200" dirty="0" smtClean="0"/>
              <a:t> (</a:t>
            </a:r>
            <a:r>
              <a:rPr lang="en-US" sz="1200" dirty="0" err="1" smtClean="0"/>
              <a:t>Diarrhoe</a:t>
            </a:r>
            <a:r>
              <a:rPr lang="en-US" sz="1200" dirty="0" smtClean="0"/>
              <a:t>, RTA)</a:t>
            </a:r>
            <a:endParaRPr lang="en-US" sz="1200" dirty="0"/>
          </a:p>
          <a:p>
            <a:pPr lvl="1"/>
            <a:endParaRPr lang="en-US" sz="16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1031" y="4090438"/>
            <a:ext cx="2343001" cy="1949587"/>
          </a:xfrm>
          <a:prstGeom prst="rect">
            <a:avLst/>
          </a:prstGeom>
          <a:effectLst>
            <a:softEdge rad="0"/>
          </a:effectLst>
        </p:spPr>
      </p:pic>
      <p:sp>
        <p:nvSpPr>
          <p:cNvPr id="6" name="Textfeld 5"/>
          <p:cNvSpPr txBox="1"/>
          <p:nvPr/>
        </p:nvSpPr>
        <p:spPr>
          <a:xfrm>
            <a:off x="7291031" y="6040025"/>
            <a:ext cx="24845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100" dirty="0" smtClean="0"/>
              <a:t>Na</a:t>
            </a:r>
            <a:r>
              <a:rPr lang="de-CH" sz="1100" dirty="0"/>
              <a:t>⁺ – (Cl⁻ + HCO₃⁻</a:t>
            </a:r>
            <a:r>
              <a:rPr lang="de-CH" sz="1100" dirty="0" smtClean="0"/>
              <a:t>)</a:t>
            </a:r>
          </a:p>
          <a:p>
            <a:r>
              <a:rPr lang="de-CH" sz="1100" dirty="0" smtClean="0"/>
              <a:t>Normal</a:t>
            </a:r>
            <a:r>
              <a:rPr lang="de-CH" sz="1100" dirty="0"/>
              <a:t>: 8–12 </a:t>
            </a:r>
            <a:r>
              <a:rPr lang="de-CH" sz="1100" dirty="0" smtClean="0"/>
              <a:t>mmol/l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D2E9F373-10FC-B783-EAE0-C33FE351ED26}"/>
              </a:ext>
            </a:extLst>
          </p:cNvPr>
          <p:cNvSpPr txBox="1">
            <a:spLocks/>
          </p:cNvSpPr>
          <p:nvPr/>
        </p:nvSpPr>
        <p:spPr bwMode="black">
          <a:xfrm>
            <a:off x="7124414" y="916173"/>
            <a:ext cx="2676237" cy="535709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  <a:effectLst>
            <a:softEdge rad="88900"/>
          </a:effectLst>
        </p:spPr>
        <p:txBody>
          <a:bodyPr vert="horz" lIns="182880" tIns="182880" rIns="182880" bIns="182880" rtlCol="0" anchor="ctr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err="1" smtClean="0"/>
              <a:t>Anionenlücke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3959" y="2456593"/>
            <a:ext cx="3136269" cy="2217992"/>
          </a:xfrm>
          <a:prstGeom prst="rect">
            <a:avLst/>
          </a:prstGeom>
          <a:ln>
            <a:noFill/>
          </a:ln>
          <a:effectLst>
            <a:softEdge rad="139700"/>
          </a:effectLst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0104" y="2818061"/>
            <a:ext cx="341055" cy="1493649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0256" y="2637326"/>
            <a:ext cx="1017613" cy="1855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77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28A22E9-B10D-FB30-5463-F651470D50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CH" dirty="0"/>
              <a:t>- pH: Azidose/Alkalose</a:t>
            </a:r>
          </a:p>
          <a:p>
            <a:r>
              <a:rPr lang="de-CH" dirty="0"/>
              <a:t>- </a:t>
            </a:r>
            <a:r>
              <a:rPr lang="de-CH" dirty="0" err="1"/>
              <a:t>pCO</a:t>
            </a:r>
            <a:r>
              <a:rPr lang="de-CH" dirty="0"/>
              <a:t>₂: respiratorisch?</a:t>
            </a:r>
          </a:p>
          <a:p>
            <a:r>
              <a:rPr lang="de-CH" dirty="0"/>
              <a:t>- HCO₃⁻: metabolisch?</a:t>
            </a:r>
          </a:p>
          <a:p>
            <a:r>
              <a:rPr lang="de-CH" dirty="0"/>
              <a:t>- Kompensation?</a:t>
            </a:r>
          </a:p>
          <a:p>
            <a:endParaRPr lang="de-DE" dirty="0"/>
          </a:p>
          <a:p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287" y="309562"/>
            <a:ext cx="9877425" cy="623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46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1381" y="650430"/>
            <a:ext cx="7924595" cy="5464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36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ket">
  <a:themeElements>
    <a:clrScheme name="Paket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ke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ket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0</TotalTime>
  <Words>623</Words>
  <Application>Microsoft Office PowerPoint</Application>
  <PresentationFormat>Breitbild</PresentationFormat>
  <Paragraphs>116</Paragraphs>
  <Slides>16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1" baseType="lpstr">
      <vt:lpstr>Aptos</vt:lpstr>
      <vt:lpstr>Arial</vt:lpstr>
      <vt:lpstr>Gill Sans MT</vt:lpstr>
      <vt:lpstr>Open Sans</vt:lpstr>
      <vt:lpstr>Paket</vt:lpstr>
      <vt:lpstr>BGA </vt:lpstr>
      <vt:lpstr>Lernziele</vt:lpstr>
      <vt:lpstr>Blutgasanalyse</vt:lpstr>
      <vt:lpstr>Säure-Basenhaushalt</vt:lpstr>
      <vt:lpstr>Rolle der Lunge und Nieren</vt:lpstr>
      <vt:lpstr>Störungen des Säure-Basen Haushalts</vt:lpstr>
      <vt:lpstr>Metabolische Azidose</vt:lpstr>
      <vt:lpstr>PowerPoint-Präsentation</vt:lpstr>
      <vt:lpstr>PowerPoint-Präsentation</vt:lpstr>
      <vt:lpstr>Fallbeispiel 1</vt:lpstr>
      <vt:lpstr>Fallbeispiel 2</vt:lpstr>
      <vt:lpstr>Fallbeispiel 3</vt:lpstr>
      <vt:lpstr>Fallbeispiel 4</vt:lpstr>
      <vt:lpstr>Fallbeispiel 5</vt:lpstr>
      <vt:lpstr>Fallbeispiel 6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aBGA</dc:title>
  <dc:creator>Clara Henkel</dc:creator>
  <cp:lastModifiedBy>Henkel, Clara dipl. Ärztin</cp:lastModifiedBy>
  <cp:revision>24</cp:revision>
  <dcterms:created xsi:type="dcterms:W3CDTF">2025-04-21T10:53:42Z</dcterms:created>
  <dcterms:modified xsi:type="dcterms:W3CDTF">2025-04-24T12:04:09Z</dcterms:modified>
</cp:coreProperties>
</file>