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Montserrat"/>
      <p:regular r:id="rId27"/>
    </p:embeddedFont>
    <p:embeddedFont>
      <p:font typeface="Montserrat"/>
      <p:regular r:id="rId28"/>
    </p:embeddedFont>
    <p:embeddedFont>
      <p:font typeface="Montserrat"/>
      <p:regular r:id="rId29"/>
    </p:embeddedFont>
    <p:embeddedFont>
      <p:font typeface="Montserrat"/>
      <p:regular r:id="rId30"/>
    </p:embeddedFont>
    <p:embeddedFont>
      <p:font typeface="Source Sans 3"/>
      <p:regular r:id="rId31"/>
    </p:embeddedFont>
    <p:embeddedFont>
      <p:font typeface="Source Sans 3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2E3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slideLayout" Target="../slideLayouts/slideLayout16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slideLayout" Target="../slideLayouts/slideLayout21.xml"/><Relationship Id="rId6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485311"/>
            <a:ext cx="74164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Prädikatoren für einen schwierigen Atemweg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3798" y="4036219"/>
            <a:ext cx="7416403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Anatomische Zeichen erkennen und richtig handeln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863798" y="5096351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Eine Präsentation für Anästhesist*innen, Notfallmediziner*innen und angehende Intensivmediziner*innen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2227" y="462082"/>
            <a:ext cx="9103400" cy="477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Einfluss von Voroperationen und Bestrahlung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72227" y="1359575"/>
            <a:ext cx="4484013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Voroperationen im Kopf-Hals-Bereich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672227" y="1814036"/>
            <a:ext cx="780752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Operationen im Bereich der Atemwege können die anatomischen Verhältnisse erheblich verändern: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72227" y="2217420"/>
            <a:ext cx="780752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Narbenkontrakturen mit eingeschränkter Mundöffnung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72227" y="2528411"/>
            <a:ext cx="780752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Veränderte Gewebespannung und -elastizität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72227" y="2839403"/>
            <a:ext cx="780752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Tracheostomie-Narben können die Identifikation anatomischer Landmarken erschweren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72227" y="3150394"/>
            <a:ext cx="780752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Veränderung der Atemwegsgeometrie nach Teilresektionen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72227" y="3553778"/>
            <a:ext cx="7807523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NAP4-Studie identifizierte Voroperationen als einen der Hauptrisikofaktoren für schwerwiegende Atemwegskomplikationen.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8897422" y="1359575"/>
            <a:ext cx="2291596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Bestrahlung</a:t>
            </a:r>
            <a:endParaRPr lang="en-US" sz="18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7422" y="1834991"/>
            <a:ext cx="5068253" cy="5068252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897422" y="7092196"/>
            <a:ext cx="506825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Radiotherapie kann zu: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8897422" y="7495580"/>
            <a:ext cx="506825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Fibrose und reduzierter Gewebeelastizität führen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8897422" y="7806571"/>
            <a:ext cx="506825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Ödeme verursachen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8897422" y="8117562"/>
            <a:ext cx="5068253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Erschwerte Identifikation anatomischer Landmarken</a:t>
            </a:r>
            <a:endParaRPr lang="en-US" sz="1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46346"/>
            <a:ext cx="7606070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Kombination von Prädiktoren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3798" y="2291715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American Society of Anesthesiologists (ASA) betont in ihren Leitlinien 2022, dass </a:t>
            </a:r>
            <a:pPr algn="l" indent="0" marL="0">
              <a:lnSpc>
                <a:spcPts val="2550"/>
              </a:lnSpc>
              <a:buNone/>
            </a:pPr>
            <a:r>
              <a:rPr lang="en-US" sz="1700" b="1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kein einzelner Prädiktor konsistent vorhersagekräftig</a:t>
            </a:r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ist. Eine Kombination verschiedener Merkmale erhöht die prädiktive Validität.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1187648" y="3425428"/>
            <a:ext cx="1257895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"Die Kombination aus Anamnese eines schwierigen Atemwegs, veränderter Atemwegsanatomie, Adipositas und eingeschränkter Nackenmobilität sollte den Verdacht auf einen schwierigen Atemweg erhöhen."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187648" y="4316254"/>
            <a:ext cx="1257895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- ASA Leitlinien 2022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863798" y="3182541"/>
            <a:ext cx="30480" cy="170057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7" name="Text 5"/>
          <p:cNvSpPr/>
          <p:nvPr/>
        </p:nvSpPr>
        <p:spPr>
          <a:xfrm>
            <a:off x="863798" y="5125998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Das El-Ganzouri Risk Index-System kombiniert sieben Faktoren: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863798" y="5692854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Mundöffnung, Thyromentaler Abstand, Mallampati-Score, Nackenbeweglichkeit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863798" y="6092309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Vorstehende Schneidezähne, Körpergewicht, Anamnese einer schwierigen Intubation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863798" y="6659166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 Score von &gt; 7 Punkten weist auf ein erhöhtes Risiko hin.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896" y="344329"/>
            <a:ext cx="7079575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Physiologische Prädikatoren: Aspirationsgefahr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00896" y="1012984"/>
            <a:ext cx="2572345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Risikofaktoren für Aspiration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00896" y="1351478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Erhöhter intraabdomineller Druck: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500896" y="1583174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Schwangerschaft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500896" y="1814870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Adipositas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500896" y="2046565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Ileus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500896" y="2278261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Gastroparese: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500896" y="2509957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Diabetes mellitus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500896" y="2741652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Alkoholkonsum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500896" y="2973348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Opioide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500896" y="3205043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Refluxkrankheit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500896" y="3436739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Notfallsituationen mit nicht-nüchternem Patienten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7475577" y="1012984"/>
            <a:ext cx="3001447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Maßnahmen bei Aspirationsrisiko</a:t>
            </a:r>
            <a:endParaRPr lang="en-US" sz="13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5577" y="1367195"/>
            <a:ext cx="6661547" cy="6661547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7475577" y="8169593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Magen im CT beurteilen (wenn verfügbar)</a:t>
            </a:r>
            <a:endParaRPr lang="en-US" sz="950" dirty="0"/>
          </a:p>
        </p:txBody>
      </p:sp>
      <p:sp>
        <p:nvSpPr>
          <p:cNvPr id="17" name="Text 14"/>
          <p:cNvSpPr/>
          <p:nvPr/>
        </p:nvSpPr>
        <p:spPr>
          <a:xfrm>
            <a:off x="7475577" y="8401288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Magensonde legen zur Entlastung</a:t>
            </a:r>
            <a:endParaRPr lang="en-US" sz="950" dirty="0"/>
          </a:p>
        </p:txBody>
      </p:sp>
      <p:sp>
        <p:nvSpPr>
          <p:cNvPr id="18" name="Text 15"/>
          <p:cNvSpPr/>
          <p:nvPr/>
        </p:nvSpPr>
        <p:spPr>
          <a:xfrm>
            <a:off x="7475577" y="8632984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Absaugmaterialien bereithalten:</a:t>
            </a:r>
            <a:endParaRPr lang="en-US" sz="950" dirty="0"/>
          </a:p>
        </p:txBody>
      </p:sp>
      <p:sp>
        <p:nvSpPr>
          <p:cNvPr id="19" name="Text 16"/>
          <p:cNvSpPr/>
          <p:nvPr/>
        </p:nvSpPr>
        <p:spPr>
          <a:xfrm>
            <a:off x="7475577" y="8864679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Zweiter Sauger</a:t>
            </a:r>
            <a:endParaRPr lang="en-US" sz="950" dirty="0"/>
          </a:p>
        </p:txBody>
      </p:sp>
      <p:sp>
        <p:nvSpPr>
          <p:cNvPr id="20" name="Text 17"/>
          <p:cNvSpPr/>
          <p:nvPr/>
        </p:nvSpPr>
        <p:spPr>
          <a:xfrm>
            <a:off x="7475577" y="9096375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Yankauer-Sauger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7475577" y="9328071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Größerer Tubus als Absaugkatheter</a:t>
            </a:r>
            <a:endParaRPr lang="en-US" sz="950" dirty="0"/>
          </a:p>
        </p:txBody>
      </p:sp>
      <p:sp>
        <p:nvSpPr>
          <p:cNvPr id="22" name="Text 19"/>
          <p:cNvSpPr/>
          <p:nvPr/>
        </p:nvSpPr>
        <p:spPr>
          <a:xfrm>
            <a:off x="7475577" y="9559766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Rapid-Sequence-Induction erwägen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42060"/>
            <a:ext cx="10896243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Weitere nicht-anatomische Risikofaktoren</a:t>
            </a:r>
            <a:endParaRPr lang="en-US" sz="3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798" y="2287429"/>
            <a:ext cx="4300895" cy="8637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9659" y="3367088"/>
            <a:ext cx="379047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Hämodynamische Instabilität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79659" y="3803333"/>
            <a:ext cx="3869174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Eingeschränkte Kompensationsfähigkeit bei Hypoxie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1079659" y="4526756"/>
            <a:ext cx="3869174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Höheres Risiko für Kreislaufversagen während Intubation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79659" y="5250180"/>
            <a:ext cx="3869174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Verkürzte Apnoe-Toleranz</a:t>
            </a:r>
            <a:endParaRPr lang="en-US" sz="17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93" y="2287429"/>
            <a:ext cx="4300895" cy="86379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380553" y="3367088"/>
            <a:ext cx="3869174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Respiratorische Beeinträchtigung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5380553" y="4110038"/>
            <a:ext cx="3869174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Reduzierte funktionelle Residualkapazität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5380553" y="4833461"/>
            <a:ext cx="3869174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Beschleunigte Desaturation während Apnoe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5380553" y="5556885"/>
            <a:ext cx="3869174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COPD, Asthma, Pneumonie, ARDS</a:t>
            </a:r>
            <a:endParaRPr lang="en-US" sz="17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588" y="2287429"/>
            <a:ext cx="4301014" cy="86379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81448" y="3367088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Notfallsituation</a:t>
            </a:r>
            <a:endParaRPr lang="en-US" sz="1900" dirty="0"/>
          </a:p>
        </p:txBody>
      </p:sp>
      <p:sp>
        <p:nvSpPr>
          <p:cNvPr id="15" name="Text 10"/>
          <p:cNvSpPr/>
          <p:nvPr/>
        </p:nvSpPr>
        <p:spPr>
          <a:xfrm>
            <a:off x="9681448" y="3803333"/>
            <a:ext cx="386929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Zeitdruck verhindert sorgfältige Evaluation</a:t>
            </a:r>
            <a:endParaRPr lang="en-US" sz="1700" dirty="0"/>
          </a:p>
        </p:txBody>
      </p:sp>
      <p:sp>
        <p:nvSpPr>
          <p:cNvPr id="16" name="Text 11"/>
          <p:cNvSpPr/>
          <p:nvPr/>
        </p:nvSpPr>
        <p:spPr>
          <a:xfrm>
            <a:off x="9681448" y="4526756"/>
            <a:ext cx="386929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Eingeschränkte Vorbereitung</a:t>
            </a:r>
            <a:endParaRPr lang="en-US" sz="1700" dirty="0"/>
          </a:p>
        </p:txBody>
      </p:sp>
      <p:sp>
        <p:nvSpPr>
          <p:cNvPr id="17" name="Text 12"/>
          <p:cNvSpPr/>
          <p:nvPr/>
        </p:nvSpPr>
        <p:spPr>
          <a:xfrm>
            <a:off x="9681448" y="4926211"/>
            <a:ext cx="386929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Höhere Komplikationsraten bei Notfallintubationen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863798" y="6339602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NAP4-Studie zeigte, dass Atemwegsereignisse häufiger bei </a:t>
            </a:r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unerfahrenem Personal, außerhalb der regulären Arbeitszeiten und bei unzureichender Planung und Ausrüstung</a:t>
            </a:r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auftraten.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615446"/>
            <a:ext cx="7416403" cy="1693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50"/>
              </a:lnSpc>
              <a:buNone/>
            </a:pPr>
            <a:r>
              <a:rPr lang="en-US" sz="5300" b="1" dirty="0">
                <a:solidFill>
                  <a:srgbClr val="F2F2F2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Vom Erkennen zum Handeln</a:t>
            </a:r>
            <a:endParaRPr lang="en-US" sz="5300" dirty="0"/>
          </a:p>
        </p:txBody>
      </p:sp>
      <p:sp>
        <p:nvSpPr>
          <p:cNvPr id="4" name="Text 1"/>
          <p:cNvSpPr/>
          <p:nvPr/>
        </p:nvSpPr>
        <p:spPr>
          <a:xfrm>
            <a:off x="6350198" y="4632603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Vorbereitung, Ausführung und Kommunikation</a:t>
            </a:r>
            <a:endParaRPr lang="en-US" sz="3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7719" y="964882"/>
            <a:ext cx="12580858" cy="566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Vorbereitung bei vermutetem schwierigen Atemweg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7719" y="1930241"/>
            <a:ext cx="6417707" cy="2044065"/>
          </a:xfrm>
          <a:prstGeom prst="roundRect">
            <a:avLst>
              <a:gd name="adj" fmla="val 146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0579" y="1953101"/>
            <a:ext cx="6371987" cy="598289"/>
          </a:xfrm>
          <a:prstGeom prst="roundRect">
            <a:avLst>
              <a:gd name="adj" fmla="val 416"/>
            </a:avLst>
          </a:prstGeom>
          <a:solidFill>
            <a:srgbClr val="F2EEEE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7030" y="2065258"/>
            <a:ext cx="299085" cy="373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008" y="2750820"/>
            <a:ext cx="2966204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Anamnese &amp; Vorbefunde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008" y="3153847"/>
            <a:ext cx="597312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Alte Narkoseprotokolle einsehen, Atemwegsdokumentation prüfen, Vorereignisse evaluieren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855" y="1930241"/>
            <a:ext cx="6417826" cy="2044065"/>
          </a:xfrm>
          <a:prstGeom prst="roundRect">
            <a:avLst>
              <a:gd name="adj" fmla="val 146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37715" y="1953101"/>
            <a:ext cx="6372106" cy="598289"/>
          </a:xfrm>
          <a:prstGeom prst="roundRect">
            <a:avLst>
              <a:gd name="adj" fmla="val 416"/>
            </a:avLst>
          </a:prstGeom>
          <a:solidFill>
            <a:srgbClr val="F2EEEE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166" y="2065258"/>
            <a:ext cx="299085" cy="37397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37145" y="2750820"/>
            <a:ext cx="2266474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Equipment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7637145" y="3153847"/>
            <a:ext cx="5973247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Schwierige-Atemweg-Wagen bereitstellen, Videolaryngoskop, Fiberoptik, supraglottische Atemwegshilfen in verschiedenen Größen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7719" y="4173736"/>
            <a:ext cx="6417707" cy="2044065"/>
          </a:xfrm>
          <a:prstGeom prst="roundRect">
            <a:avLst>
              <a:gd name="adj" fmla="val 146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20579" y="4196596"/>
            <a:ext cx="6371987" cy="598289"/>
          </a:xfrm>
          <a:prstGeom prst="roundRect">
            <a:avLst>
              <a:gd name="adj" fmla="val 416"/>
            </a:avLst>
          </a:prstGeom>
          <a:solidFill>
            <a:srgbClr val="F2EEEE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30" y="4308753"/>
            <a:ext cx="299085" cy="37397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0008" y="4994315"/>
            <a:ext cx="2266474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Personal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1020008" y="5397341"/>
            <a:ext cx="597312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Erfahrene Anästhesist*innen hinzuziehen, zweite Person für Assistenz, ggf. HNO-Konsil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855" y="4173736"/>
            <a:ext cx="6417826" cy="2044065"/>
          </a:xfrm>
          <a:prstGeom prst="roundRect">
            <a:avLst>
              <a:gd name="adj" fmla="val 146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437715" y="4196596"/>
            <a:ext cx="6372106" cy="598289"/>
          </a:xfrm>
          <a:prstGeom prst="roundRect">
            <a:avLst>
              <a:gd name="adj" fmla="val 416"/>
            </a:avLst>
          </a:prstGeom>
          <a:solidFill>
            <a:srgbClr val="F2EEEE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166" y="4308753"/>
            <a:ext cx="299085" cy="37397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37145" y="4994315"/>
            <a:ext cx="2266474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Algorithmus</a:t>
            </a:r>
            <a:endParaRPr lang="en-US" sz="1750" dirty="0"/>
          </a:p>
        </p:txBody>
      </p:sp>
      <p:sp>
        <p:nvSpPr>
          <p:cNvPr id="22" name="Text 16"/>
          <p:cNvSpPr/>
          <p:nvPr/>
        </p:nvSpPr>
        <p:spPr>
          <a:xfrm>
            <a:off x="7637145" y="5397341"/>
            <a:ext cx="5973247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Strategie festlegen: Plan A, B, C und D, Indikation für wache Fiberoptik prüfen, CICO-Ausrüstung bereithalten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7719" y="6442115"/>
            <a:ext cx="13034962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strukturierte Vorbereitung bei Verdacht auf einen schwierigen Atemweg reduziert das Risiko für Komplikationen erheblich und erhöht die Erfolgschancen.</a:t>
            </a:r>
            <a:endParaRPr lang="en-US" sz="1550" dirty="0"/>
          </a:p>
        </p:txBody>
      </p:sp>
      <p:sp>
        <p:nvSpPr>
          <p:cNvPr id="24" name="Text 18"/>
          <p:cNvSpPr/>
          <p:nvPr/>
        </p:nvSpPr>
        <p:spPr>
          <a:xfrm>
            <a:off x="797719" y="6965513"/>
            <a:ext cx="13034962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Besonders wichtig: Die Identifikation des </a:t>
            </a:r>
            <a:pPr algn="l" indent="0" marL="0">
              <a:lnSpc>
                <a:spcPts val="2350"/>
              </a:lnSpc>
              <a:buNone/>
            </a:pPr>
            <a:r>
              <a:rPr lang="en-US" sz="1550" b="1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richtigen Zeitpunkts für den Strategiewechsel</a:t>
            </a:r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bei fehlgeschlagenen Versuchen.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715" y="395049"/>
            <a:ext cx="8644652" cy="408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Ausführungsstrategien bei schwierigem Atemweg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574715" y="1162288"/>
            <a:ext cx="2574012" cy="244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Grundsätzliche Optionen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74715" y="1550789"/>
            <a:ext cx="725674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Font typeface="+mj-lt"/>
              <a:buAutoNum type="arabicPeriod" startAt="1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Wacher Patient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74715" y="1816537"/>
            <a:ext cx="725674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650"/>
              </a:lnSpc>
              <a:buSzPct val="100000"/>
              <a:buChar char="•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Fiberoptische Intubation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74715" y="2082284"/>
            <a:ext cx="725674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650"/>
              </a:lnSpc>
              <a:buSzPct val="100000"/>
              <a:buChar char="•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Videolaryngoskopie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74715" y="2348032"/>
            <a:ext cx="725674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650"/>
              </a:lnSpc>
              <a:buSzPct val="100000"/>
              <a:buChar char="•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Tracheotomie in Lokalanästhesie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574715" y="2613779"/>
            <a:ext cx="725674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Font typeface="+mj-lt"/>
              <a:buAutoNum type="arabicPeriod" startAt="2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Narkoseeinleitung mit Erhalt der Spontanatmung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574715" y="2879527"/>
            <a:ext cx="725674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Font typeface="+mj-lt"/>
              <a:buAutoNum type="arabicPeriod" startAt="3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Standard-Narkoseeinleitung mit Backup-Strategie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574715" y="3224332"/>
            <a:ext cx="725674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 allen Strategien gilt der Grundsatz: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90218" y="3601403"/>
            <a:ext cx="7041237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"Nicht ewig am gleichen Verfahren festhalten – bei Misserfolg rechtzeitig die Technik oder den Anwender wechseln."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574715" y="3601403"/>
            <a:ext cx="15240" cy="215503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3" name="Text 11"/>
          <p:cNvSpPr/>
          <p:nvPr/>
        </p:nvSpPr>
        <p:spPr>
          <a:xfrm>
            <a:off x="8189595" y="1162288"/>
            <a:ext cx="2174438" cy="244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Optimierte Lagerung</a:t>
            </a:r>
            <a:endParaRPr lang="en-US" sz="150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9595" y="1568768"/>
            <a:ext cx="5873591" cy="5873591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8189595" y="7603927"/>
            <a:ext cx="5873591" cy="431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"ramped position" mit erhöhtem Oberkörper und überstreckem Kopf verbessert die laryngoskopische Sicht insbesondere bei: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8189595" y="8164235"/>
            <a:ext cx="5873591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Adipösen Patienten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8189595" y="8429982"/>
            <a:ext cx="5873591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Schwangeren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8189595" y="8695730"/>
            <a:ext cx="5873591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1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Patienten mit eingeschränkter Nackenbeweglichkeit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2243" y="552569"/>
            <a:ext cx="7539514" cy="1139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Nicht zu viele Intubationsversuche!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802243" y="1992749"/>
            <a:ext cx="7539514" cy="601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Anzahl der Intubationsversuche korreliert direkt mit der Komplikationsrate. Aktuelle Leitlinien empfehlen: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802243" y="2820114"/>
            <a:ext cx="451247" cy="45124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6" name="Text 3"/>
          <p:cNvSpPr/>
          <p:nvPr/>
        </p:nvSpPr>
        <p:spPr>
          <a:xfrm>
            <a:off x="891123" y="2874824"/>
            <a:ext cx="273487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453991" y="2889052"/>
            <a:ext cx="5702379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Maximal 3 Versuche mit direkter Laryngoskopie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453991" y="3294102"/>
            <a:ext cx="6887766" cy="601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 frustranen Versuchen Technik oder Anwender wechseln, nicht dieselbe Methode wiederholen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802243" y="4296966"/>
            <a:ext cx="451247" cy="45124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0" name="Text 7"/>
          <p:cNvSpPr/>
          <p:nvPr/>
        </p:nvSpPr>
        <p:spPr>
          <a:xfrm>
            <a:off x="891123" y="4351675"/>
            <a:ext cx="273487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453991" y="4365903"/>
            <a:ext cx="5059442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Frühe Verwendung alternativer Techniken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453991" y="4770953"/>
            <a:ext cx="6887766" cy="601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Nach spätestens 2 erfolglosen Versuchen Wechsel zu Videolaryngoskopie oder supraglottischen Atemwegshilfen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802243" y="5773817"/>
            <a:ext cx="451247" cy="45124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891123" y="5828526"/>
            <a:ext cx="273487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453991" y="5842754"/>
            <a:ext cx="353401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CICO-Situation früh erkennen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453991" y="6247805"/>
            <a:ext cx="6887766" cy="601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 drohender "Cannot intubate, cannot oxygenate"-Situation frühzeitig zur invasiven Atemwegssicherung übergehen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802243" y="7075170"/>
            <a:ext cx="7539514" cy="601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Nach mehreren erfolglosen Versuchen steigt das Risiko für Ödeme, Blutungen und Traumata, die die Situation zusätzlich verschlechtern.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313" y="588526"/>
            <a:ext cx="12571928" cy="563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Kommunikation und CRM bei schwierigem Atemweg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313" y="1672471"/>
            <a:ext cx="4927163" cy="49271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1967" y="1647587"/>
            <a:ext cx="505479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Crisis Resource Management (CRM)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6211967" y="2183963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50" b="1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Plan for failure kommunizieren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1967" y="2550914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Gesamtes Team über mögliche Schwierigkeiten informieren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1967" y="2917865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Klare Rollenverteilung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1967" y="3284815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50" b="1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Klare Kommunikation bei Problemen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1967" y="3651766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Situation benennen: "Ich sehe die Stimmbänder nicht"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11967" y="4018717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Hilfe rechtzeitig anfordern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211967" y="4385667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50" b="1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Situationsbewusstsein erhalten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211967" y="4752618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Zeit im Blick behalten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6211967" y="5119568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Sauerstoffsättigung überwachen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11967" y="5486519"/>
            <a:ext cx="7632621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10-für-10-Regel (10 l O₂ für 10 min) bei CICO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93313" y="7045881"/>
            <a:ext cx="13043773" cy="59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NAP4-Studie identifizierte Kommunikationsprobleme und unklare Entscheidungsfindung als häufige Faktoren bei schwerwiegenden Atemwegskomplikationen. Das rechtzeitige Hinzuziehen erfahrener Kollegen reduziert das Risiko signifikant.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1971" y="365760"/>
            <a:ext cx="6225540" cy="377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Dokumentation und Nachbesprechung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531971" y="1075968"/>
            <a:ext cx="301597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Standardisierte Dokumentation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971" y="1452324"/>
            <a:ext cx="6620947" cy="66209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1971" y="8222813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Schwierige Atemwegssituationen sollten präzise dokumentiert werden: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531971" y="8541901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Welche anatomischen Auffälligkeiten bestanden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531971" y="8787884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Welche Techniken erfolgreich/nicht erfolgreich waren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531971" y="9033867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Verwendete Hilfsmittel und Tubusgröße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531971" y="9279850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Ggf. aufgetretene Komplikationen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7485102" y="1075968"/>
            <a:ext cx="294727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Nachbesprechung (Debriefing)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7485102" y="1435775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Nach schwierigen Atemwegssituationen: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7485102" y="1754862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Strukturierte Aufarbeitung im Team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7485102" y="2000845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Identifikation von Verbesserungsmöglichkeiten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7485102" y="2246828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Informationsweitergabe an zukünftige Behandler</a:t>
            </a:r>
            <a:endParaRPr lang="en-US" sz="1000" dirty="0"/>
          </a:p>
        </p:txBody>
      </p:sp>
      <p:sp>
        <p:nvSpPr>
          <p:cNvPr id="15" name="Text 12"/>
          <p:cNvSpPr/>
          <p:nvPr/>
        </p:nvSpPr>
        <p:spPr>
          <a:xfrm>
            <a:off x="7485102" y="2565916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Idealerweise erhält der Patient:</a:t>
            </a:r>
            <a:endParaRPr lang="en-US" sz="1000" dirty="0"/>
          </a:p>
        </p:txBody>
      </p:sp>
      <p:sp>
        <p:nvSpPr>
          <p:cNvPr id="16" name="Text 13"/>
          <p:cNvSpPr/>
          <p:nvPr/>
        </p:nvSpPr>
        <p:spPr>
          <a:xfrm>
            <a:off x="7485102" y="2885003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Ausweis für schwierigen Atemweg</a:t>
            </a:r>
            <a:endParaRPr lang="en-US" sz="1000" dirty="0"/>
          </a:p>
        </p:txBody>
      </p:sp>
      <p:sp>
        <p:nvSpPr>
          <p:cNvPr id="17" name="Text 14"/>
          <p:cNvSpPr/>
          <p:nvPr/>
        </p:nvSpPr>
        <p:spPr>
          <a:xfrm>
            <a:off x="7485102" y="3130987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Detaillierte Information über aufgetretene Probleme</a:t>
            </a:r>
            <a:endParaRPr lang="en-US" sz="1000" dirty="0"/>
          </a:p>
        </p:txBody>
      </p:sp>
      <p:sp>
        <p:nvSpPr>
          <p:cNvPr id="18" name="Text 15"/>
          <p:cNvSpPr/>
          <p:nvPr/>
        </p:nvSpPr>
        <p:spPr>
          <a:xfrm>
            <a:off x="7485102" y="3376970"/>
            <a:ext cx="6620947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Empfehlungen für zukünftige Anästhesien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127998"/>
            <a:ext cx="4908471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Agenda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63798" y="2497217"/>
            <a:ext cx="4156948" cy="2194322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863798" y="2466737"/>
            <a:ext cx="4156948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5" name="Shape 3"/>
          <p:cNvSpPr/>
          <p:nvPr/>
        </p:nvSpPr>
        <p:spPr>
          <a:xfrm>
            <a:off x="2618363" y="2173367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6" name="Text 4"/>
          <p:cNvSpPr/>
          <p:nvPr/>
        </p:nvSpPr>
        <p:spPr>
          <a:xfrm>
            <a:off x="2812673" y="2335292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110139" y="3037046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Einleitung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110139" y="3473291"/>
            <a:ext cx="3664268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Bedeutung der Atemwegssicherung, Definitionen und epidemiologische Aspekte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5236607" y="2497217"/>
            <a:ext cx="4157067" cy="2194322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5236607" y="2466737"/>
            <a:ext cx="4157067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11" name="Shape 9"/>
          <p:cNvSpPr/>
          <p:nvPr/>
        </p:nvSpPr>
        <p:spPr>
          <a:xfrm>
            <a:off x="6991171" y="2173367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12" name="Text 10"/>
          <p:cNvSpPr/>
          <p:nvPr/>
        </p:nvSpPr>
        <p:spPr>
          <a:xfrm>
            <a:off x="7185481" y="2335292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5482947" y="3037046"/>
            <a:ext cx="344138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Anatomische Prädikatoren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82947" y="3473291"/>
            <a:ext cx="3664387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Primärer Fokus: Erkennen anatomischer Risikofaktoren anhand strukturierter Untersuchung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9609534" y="2497217"/>
            <a:ext cx="4157067" cy="2194322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09534" y="2466737"/>
            <a:ext cx="4157067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64099" y="2173367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18" name="Text 16"/>
          <p:cNvSpPr/>
          <p:nvPr/>
        </p:nvSpPr>
        <p:spPr>
          <a:xfrm>
            <a:off x="11558409" y="2335292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9855875" y="3037046"/>
            <a:ext cx="306395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Physiologische Aspekte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55875" y="3473291"/>
            <a:ext cx="3664387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Nicht-anatomische Faktoren und ihr Einfluss auf die Atemwegssicherung</a:t>
            </a:r>
            <a:endParaRPr lang="en-US" sz="1700" dirty="0"/>
          </a:p>
        </p:txBody>
      </p:sp>
      <p:sp>
        <p:nvSpPr>
          <p:cNvPr id="21" name="Shape 19"/>
          <p:cNvSpPr/>
          <p:nvPr/>
        </p:nvSpPr>
        <p:spPr>
          <a:xfrm>
            <a:off x="863798" y="5231249"/>
            <a:ext cx="6343412" cy="1870353"/>
          </a:xfrm>
          <a:prstGeom prst="roundRect">
            <a:avLst>
              <a:gd name="adj" fmla="val 7822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863798" y="5200769"/>
            <a:ext cx="6343412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23" name="Shape 21"/>
          <p:cNvSpPr/>
          <p:nvPr/>
        </p:nvSpPr>
        <p:spPr>
          <a:xfrm>
            <a:off x="3711595" y="4907399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24" name="Text 22"/>
          <p:cNvSpPr/>
          <p:nvPr/>
        </p:nvSpPr>
        <p:spPr>
          <a:xfrm>
            <a:off x="3905905" y="5069324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2000" dirty="0"/>
          </a:p>
        </p:txBody>
      </p:sp>
      <p:sp>
        <p:nvSpPr>
          <p:cNvPr id="25" name="Text 23"/>
          <p:cNvSpPr/>
          <p:nvPr/>
        </p:nvSpPr>
        <p:spPr>
          <a:xfrm>
            <a:off x="1110139" y="5771078"/>
            <a:ext cx="3541038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Vorbereitende Maßnahmen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1110139" y="6207323"/>
            <a:ext cx="585073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Stratifikation, Algorithmen und Ausrüstungsvorbereitung</a:t>
            </a:r>
            <a:endParaRPr lang="en-US" sz="1700" dirty="0"/>
          </a:p>
        </p:txBody>
      </p:sp>
      <p:sp>
        <p:nvSpPr>
          <p:cNvPr id="27" name="Shape 25"/>
          <p:cNvSpPr/>
          <p:nvPr/>
        </p:nvSpPr>
        <p:spPr>
          <a:xfrm>
            <a:off x="7423071" y="5231249"/>
            <a:ext cx="6343531" cy="1870353"/>
          </a:xfrm>
          <a:prstGeom prst="roundRect">
            <a:avLst>
              <a:gd name="adj" fmla="val 7822"/>
            </a:avLst>
          </a:prstGeom>
          <a:solidFill>
            <a:srgbClr val="FFFFF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23071" y="5200769"/>
            <a:ext cx="6343531" cy="121920"/>
          </a:xfrm>
          <a:prstGeom prst="roundRect">
            <a:avLst>
              <a:gd name="adj" fmla="val 26572"/>
            </a:avLst>
          </a:prstGeom>
          <a:solidFill>
            <a:srgbClr val="2D2E34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70867" y="4907399"/>
            <a:ext cx="647819" cy="647819"/>
          </a:xfrm>
          <a:prstGeom prst="roundRect">
            <a:avLst>
              <a:gd name="adj" fmla="val 141151"/>
            </a:avLst>
          </a:prstGeom>
          <a:solidFill>
            <a:srgbClr val="2D2E34"/>
          </a:solidFill>
          <a:ln/>
        </p:spPr>
      </p:sp>
      <p:sp>
        <p:nvSpPr>
          <p:cNvPr id="30" name="Text 28"/>
          <p:cNvSpPr/>
          <p:nvPr/>
        </p:nvSpPr>
        <p:spPr>
          <a:xfrm>
            <a:off x="10465177" y="5069324"/>
            <a:ext cx="259080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</a:t>
            </a:r>
            <a:endParaRPr lang="en-US" sz="2000" dirty="0"/>
          </a:p>
        </p:txBody>
      </p:sp>
      <p:sp>
        <p:nvSpPr>
          <p:cNvPr id="31" name="Text 29"/>
          <p:cNvSpPr/>
          <p:nvPr/>
        </p:nvSpPr>
        <p:spPr>
          <a:xfrm>
            <a:off x="7669411" y="5771078"/>
            <a:ext cx="299287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Kommunikation &amp; CRM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69411" y="6207323"/>
            <a:ext cx="5850850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Teamarbeit und Krisenkommunikation bei schwierigen Atemwegen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815" y="739854"/>
            <a:ext cx="8885396" cy="572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Zusammenfassung: Kernbotschaften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805815" y="1715095"/>
            <a:ext cx="6408658" cy="2220039"/>
          </a:xfrm>
          <a:prstGeom prst="roundRect">
            <a:avLst>
              <a:gd name="adj" fmla="val 1361"/>
            </a:avLst>
          </a:prstGeom>
          <a:solidFill>
            <a:srgbClr val="F2EEEE"/>
          </a:solidFill>
          <a:ln/>
        </p:spPr>
      </p:sp>
      <p:sp>
        <p:nvSpPr>
          <p:cNvPr id="4" name="Shape 2"/>
          <p:cNvSpPr/>
          <p:nvPr/>
        </p:nvSpPr>
        <p:spPr>
          <a:xfrm>
            <a:off x="1007269" y="1916549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2D2E34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480" y="2048708"/>
            <a:ext cx="271939" cy="339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07269" y="2722364"/>
            <a:ext cx="308550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Systematische Evaluation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007269" y="3129320"/>
            <a:ext cx="6005751" cy="604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Kombinierte Bewertung mehrerer anatomischer Prädiktoren erhöht die Wahrscheinlichkeit, einen schwierigen Atemweg zu erkennen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5927" y="1715095"/>
            <a:ext cx="6408658" cy="2220039"/>
          </a:xfrm>
          <a:prstGeom prst="roundRect">
            <a:avLst>
              <a:gd name="adj" fmla="val 1361"/>
            </a:avLst>
          </a:prstGeom>
          <a:solidFill>
            <a:srgbClr val="F2EEEE"/>
          </a:solidFill>
          <a:ln/>
        </p:spPr>
      </p:sp>
      <p:sp>
        <p:nvSpPr>
          <p:cNvPr id="9" name="Shape 6"/>
          <p:cNvSpPr/>
          <p:nvPr/>
        </p:nvSpPr>
        <p:spPr>
          <a:xfrm>
            <a:off x="7617381" y="1916549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2D2E34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92" y="2048708"/>
            <a:ext cx="271939" cy="339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7381" y="2722364"/>
            <a:ext cx="3219807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Strukturierte Vorbereitung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7617381" y="3129320"/>
            <a:ext cx="6005751" cy="604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Ausrüstung, Personal und Algorithmen bei Verdacht auf schwierigen Atemweg frühzeitig planen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805815" y="4136588"/>
            <a:ext cx="6408658" cy="2220039"/>
          </a:xfrm>
          <a:prstGeom prst="roundRect">
            <a:avLst>
              <a:gd name="adj" fmla="val 1361"/>
            </a:avLst>
          </a:prstGeom>
          <a:solidFill>
            <a:srgbClr val="F2EEEE"/>
          </a:solidFill>
          <a:ln/>
        </p:spPr>
      </p:sp>
      <p:sp>
        <p:nvSpPr>
          <p:cNvPr id="14" name="Shape 10"/>
          <p:cNvSpPr/>
          <p:nvPr/>
        </p:nvSpPr>
        <p:spPr>
          <a:xfrm>
            <a:off x="1007269" y="4338042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2D2E34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" y="4470202"/>
            <a:ext cx="271939" cy="339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07269" y="5143857"/>
            <a:ext cx="3080028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Effektive Kommunikation</a:t>
            </a:r>
            <a:endParaRPr lang="en-US" sz="1800" dirty="0"/>
          </a:p>
        </p:txBody>
      </p:sp>
      <p:sp>
        <p:nvSpPr>
          <p:cNvPr id="17" name="Text 12"/>
          <p:cNvSpPr/>
          <p:nvPr/>
        </p:nvSpPr>
        <p:spPr>
          <a:xfrm>
            <a:off x="1007269" y="5550813"/>
            <a:ext cx="6005751" cy="604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Frühzeitiges Kommunizieren von Schwierigkeiten und rechtzeitiger Strategiewechsel sind entscheidend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5927" y="4136588"/>
            <a:ext cx="6408658" cy="2220039"/>
          </a:xfrm>
          <a:prstGeom prst="roundRect">
            <a:avLst>
              <a:gd name="adj" fmla="val 1361"/>
            </a:avLst>
          </a:prstGeom>
          <a:solidFill>
            <a:srgbClr val="F2EEEE"/>
          </a:solidFill>
          <a:ln/>
        </p:spPr>
      </p:sp>
      <p:sp>
        <p:nvSpPr>
          <p:cNvPr id="19" name="Shape 14"/>
          <p:cNvSpPr/>
          <p:nvPr/>
        </p:nvSpPr>
        <p:spPr>
          <a:xfrm>
            <a:off x="7617381" y="4338042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2D2E34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592" y="4470202"/>
            <a:ext cx="271939" cy="339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17381" y="5143857"/>
            <a:ext cx="328612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Sorgfältige Dokumentation</a:t>
            </a:r>
            <a:endParaRPr lang="en-US" sz="1800" dirty="0"/>
          </a:p>
        </p:txBody>
      </p:sp>
      <p:sp>
        <p:nvSpPr>
          <p:cNvPr id="22" name="Text 16"/>
          <p:cNvSpPr/>
          <p:nvPr/>
        </p:nvSpPr>
        <p:spPr>
          <a:xfrm>
            <a:off x="7617381" y="5550813"/>
            <a:ext cx="6005751" cy="604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Ausführliche Dokumentation von Problemen und erfolgreichen Techniken für zukünftige Anästhesien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805815" y="6583204"/>
            <a:ext cx="13018770" cy="377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1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richtige Vorbereitung auf einen schwierigen Atemweg beginnt mit der korrekten Identifikation der Risikofaktoren!</a:t>
            </a:r>
            <a:endParaRPr lang="en-US" sz="1950" dirty="0"/>
          </a:p>
        </p:txBody>
      </p:sp>
      <p:sp>
        <p:nvSpPr>
          <p:cNvPr id="24" name="Text 18"/>
          <p:cNvSpPr/>
          <p:nvPr/>
        </p:nvSpPr>
        <p:spPr>
          <a:xfrm>
            <a:off x="805815" y="7187446"/>
            <a:ext cx="1301877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Vielen Dank für Ihre Aufmerksamkeit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273" y="454581"/>
            <a:ext cx="10192345" cy="469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Einleitung: Die Bedeutung der Atemwegssicherung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61273" y="1320879"/>
            <a:ext cx="6452235" cy="744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Atemwegssicherung ist ein zentraler Bestandteil der anästhesiologischen und intensivmedizinischen Versorgung. Schwierigkeiten bei der Atemwegssicherung können zu katastrophalen Folgen führen: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273" y="2213610"/>
            <a:ext cx="64522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Hypoxische Hirnschäden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1273" y="2519363"/>
            <a:ext cx="64522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Kardiale Komplikationen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273" y="2825115"/>
            <a:ext cx="64522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Tod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273" y="3221831"/>
            <a:ext cx="645223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NAP4-Studie (UK): Schwerwiegende Atemwegskomplikationen sind selten, haben aber eine hohe Morbidität und Mortalität.</a:t>
            </a:r>
            <a:endParaRPr lang="en-US" sz="13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512" y="1358146"/>
            <a:ext cx="6452235" cy="645223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24512" y="7996357"/>
            <a:ext cx="645223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frühzeitige Erkennung von Risikofaktoren für einen schwierigen Atemweg ist essentiell für ein optimales Patientenoutcome.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069300"/>
            <a:ext cx="8228886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Definitionen und Epidemiologie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63798" y="2114669"/>
            <a:ext cx="6343412" cy="1969413"/>
          </a:xfrm>
          <a:prstGeom prst="roundRect">
            <a:avLst>
              <a:gd name="adj" fmla="val 1645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1079659" y="2330529"/>
            <a:ext cx="3841671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Schwierige Maskenbeatmung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9659" y="2766774"/>
            <a:ext cx="5911691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Unmöglichkeit für einen einzelnen Anästhesisten, eine adäquate Maskenbeatmung aufrechtzuerhalten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79659" y="3544252"/>
            <a:ext cx="591169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Inzidenz: 1,4-5%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423071" y="2114669"/>
            <a:ext cx="6343531" cy="1969413"/>
          </a:xfrm>
          <a:prstGeom prst="roundRect">
            <a:avLst>
              <a:gd name="adj" fmla="val 1645"/>
            </a:avLst>
          </a:prstGeom>
          <a:solidFill>
            <a:srgbClr val="F2EEEE"/>
          </a:solidFill>
          <a:ln/>
        </p:spPr>
      </p:sp>
      <p:sp>
        <p:nvSpPr>
          <p:cNvPr id="8" name="Text 6"/>
          <p:cNvSpPr/>
          <p:nvPr/>
        </p:nvSpPr>
        <p:spPr>
          <a:xfrm>
            <a:off x="7638931" y="2330529"/>
            <a:ext cx="3399711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Schwierige Laryngoskopie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38931" y="2766774"/>
            <a:ext cx="5911810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Keine Sicht auf die Glottis trotz optimaler direkter Laryngoskopie (Cormack &amp; Lehane Grad 3-4)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638931" y="3544252"/>
            <a:ext cx="5911810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Inzidenz: 5-10%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863798" y="4299942"/>
            <a:ext cx="6343412" cy="1969413"/>
          </a:xfrm>
          <a:prstGeom prst="roundRect">
            <a:avLst>
              <a:gd name="adj" fmla="val 1645"/>
            </a:avLst>
          </a:prstGeom>
          <a:solidFill>
            <a:srgbClr val="F2EEEE"/>
          </a:solidFill>
          <a:ln/>
        </p:spPr>
      </p:sp>
      <p:sp>
        <p:nvSpPr>
          <p:cNvPr id="12" name="Text 10"/>
          <p:cNvSpPr/>
          <p:nvPr/>
        </p:nvSpPr>
        <p:spPr>
          <a:xfrm>
            <a:off x="1079659" y="4515803"/>
            <a:ext cx="285452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Schwierige Intubation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1079659" y="4952048"/>
            <a:ext cx="591169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Mehr als 3 Intubationsversuche oder Dauer &gt; 10 Minuten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79659" y="5405557"/>
            <a:ext cx="591169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Inzidenz: 1-4%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7423071" y="4299942"/>
            <a:ext cx="6343531" cy="1969413"/>
          </a:xfrm>
          <a:prstGeom prst="roundRect">
            <a:avLst>
              <a:gd name="adj" fmla="val 1645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7638931" y="4515803"/>
            <a:ext cx="563749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"Cannot intubate, cannot oxygenate" (CICO)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7638931" y="4952048"/>
            <a:ext cx="5911810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Lebensbedrohliche Situation mit fehlgeschlagener Intubation und Oxygenierung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7638931" y="5729526"/>
            <a:ext cx="5911810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Inzidenz: 0,01-0,05%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863798" y="6512243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rechtzeitige Identifikation von Risikofaktoren ermöglicht eine adäquate Vorbereitung und reduziert das Risiko für schwerwiegende Komplikationen erheblich.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042" y="359569"/>
            <a:ext cx="8930283" cy="371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Anatomische Prädikatoren: Systematische Untersuchung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23042" y="1044893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Eine strukturierte präoperative Atemwegsuntersuchung sollte folgende Aspekte umfassen: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523042" y="1358622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Mundöffnung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523042" y="1600438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Mallampati-Score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523042" y="1842254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Thyromentaler Abstand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523042" y="2084070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Nackenumfang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523042" y="2325886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Nackenextension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523042" y="2567702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Vorstehende Schneidezähne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523042" y="2809518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Obstruktionen des oberen Atemwegs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523042" y="3051334"/>
            <a:ext cx="5242203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Anatomische Veränderungen</a:t>
            </a:r>
            <a:endParaRPr lang="en-US" sz="10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1952" y="1074301"/>
            <a:ext cx="8022908" cy="802290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091952" y="9244251"/>
            <a:ext cx="8022908" cy="392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Eine systematische Untersuchung erhöht die Wahrscheinlichkeit, Risikofaktoren für einen schwierigen Atemweg zu identifizieren. </a:t>
            </a:r>
            <a:pPr algn="l" indent="0" marL="0">
              <a:lnSpc>
                <a:spcPts val="1500"/>
              </a:lnSpc>
              <a:buNone/>
            </a:pPr>
            <a:r>
              <a:rPr lang="en-US" sz="10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Kein einzelner Test</a:t>
            </a:r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ist ausreichend prädiktiv – eine </a:t>
            </a:r>
            <a:pPr algn="l" indent="0" marL="0">
              <a:lnSpc>
                <a:spcPts val="1500"/>
              </a:lnSpc>
              <a:buNone/>
            </a:pPr>
            <a:r>
              <a:rPr lang="en-US" sz="1000" b="1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Kombination mehrerer Faktoren</a:t>
            </a:r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sollte berücksichtigt werden.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2337" y="414099"/>
            <a:ext cx="6520339" cy="427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Mundöffnung und Mallampati-Score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602337" y="1218248"/>
            <a:ext cx="3229451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Eingeschränkte Mundöffnung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602337" y="1625441"/>
            <a:ext cx="652914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Interinzisale Distanz &lt; 3-4 cm problematisch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2337" y="1903928"/>
            <a:ext cx="652914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Erschwert direktes Einführen des Laryngoskops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2337" y="2182416"/>
            <a:ext cx="652914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Ursachen: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2337" y="2460903"/>
            <a:ext cx="652914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Kiefergelenkserkrankungen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2337" y="2739390"/>
            <a:ext cx="652914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Trismus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2337" y="3017877"/>
            <a:ext cx="652914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Voroperationen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602337" y="3296364"/>
            <a:ext cx="652914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Narbenkontrakturen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7506533" y="1218248"/>
            <a:ext cx="273355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Mallampati-Klassifikation</a:t>
            </a:r>
            <a:endParaRPr lang="en-US" sz="16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6533" y="1644372"/>
            <a:ext cx="6529149" cy="6529149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506533" y="8342947"/>
            <a:ext cx="6529149" cy="451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Durchgeführt mit sitzender Position, maximaler Mundöffnung und ohne Phonation. </a:t>
            </a:r>
            <a:pPr algn="l" indent="0" marL="0">
              <a:lnSpc>
                <a:spcPts val="1750"/>
              </a:lnSpc>
              <a:buNone/>
            </a:pPr>
            <a:r>
              <a:rPr lang="en-US" sz="1150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Klasse III und IV</a:t>
            </a:r>
            <a:pPr algn="l" indent="0" marL="0">
              <a:lnSpc>
                <a:spcPts val="1750"/>
              </a:lnSpc>
              <a:buNone/>
            </a:pPr>
            <a:r>
              <a:rPr lang="en-US" sz="11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sind mit höherem Risiko für eine schwierige Laryngoskopie assoziiert.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974" y="379452"/>
            <a:ext cx="7267337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Thyromentaler Abstand und Nackenumfang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551974" y="1116449"/>
            <a:ext cx="2339935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Thyromentaler Abstand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51974" y="1489710"/>
            <a:ext cx="6594872" cy="206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Abstand zwischen Schildknorpel und Kinnspitze bei maximaler Kopfreklination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974" y="1820823"/>
            <a:ext cx="6594872" cy="206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50" b="1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&lt; 6,5 cm: erhöhtes Risiko</a:t>
            </a:r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für schwierige Laryngoskopie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551974" y="2075974"/>
            <a:ext cx="6594872" cy="206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Kurzer thyromentaler Abstand deutet auf: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51974" y="2331125"/>
            <a:ext cx="6594872" cy="206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Reklinationsschwierigkeiten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551974" y="2586276"/>
            <a:ext cx="6594872" cy="206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Eingeschränkte Sichtachse auf die Glottis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1974" y="2917388"/>
            <a:ext cx="6594872" cy="206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 Kombination mit anderen Tests erhöhte Sensitivität und Spezifität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7491174" y="1116449"/>
            <a:ext cx="1882021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Nackenumfang</a:t>
            </a:r>
            <a:endParaRPr lang="en-US" sz="14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1174" y="1506974"/>
            <a:ext cx="6594872" cy="6594872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491174" y="8257103"/>
            <a:ext cx="6594872" cy="413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Nackenumfang &gt; 40 cm bei Frauen und &gt; 43 cm bei Männern assoziiert mit schwieriger Intubation, besonders bei adipösen Patienten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7491174" y="8795147"/>
            <a:ext cx="6594872" cy="413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Erhöhter Nackenumfang korreliert mit periglottischen Weichteilveränderungen, die die laryngoskopische Sicht einschränken können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896" y="344329"/>
            <a:ext cx="4754761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Nackenextension und Dentition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00896" y="1012984"/>
            <a:ext cx="3004542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Eingeschränkte Nackenextension</a:t>
            </a:r>
            <a:endParaRPr lang="en-US" sz="13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896" y="1367195"/>
            <a:ext cx="6661547" cy="66615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00896" y="8169593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Normale Extension: &gt; 90°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500896" y="8401288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Eingeschränkte Extension: &lt; 80°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500896" y="8632984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Risikofaktoren: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500896" y="8864679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HWS-Erkrankungen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500896" y="9096375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Ankylosierende Spondylitis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500896" y="9328071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Rheumatoide Arthritis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500896" y="9559766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Zustand nach HWS-Fusion</a:t>
            </a:r>
            <a:endParaRPr lang="en-US" sz="950" dirty="0"/>
          </a:p>
        </p:txBody>
      </p:sp>
      <p:sp>
        <p:nvSpPr>
          <p:cNvPr id="12" name="Text 9"/>
          <p:cNvSpPr/>
          <p:nvPr/>
        </p:nvSpPr>
        <p:spPr>
          <a:xfrm>
            <a:off x="7475577" y="1012984"/>
            <a:ext cx="256484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Vorstehende Schneidezähne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7475577" y="1351478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Prominente obere Schneidezähne können die Laryngoskopie erschweren:</a:t>
            </a:r>
            <a:endParaRPr lang="en-US" sz="950" dirty="0"/>
          </a:p>
        </p:txBody>
      </p:sp>
      <p:sp>
        <p:nvSpPr>
          <p:cNvPr id="14" name="Text 11"/>
          <p:cNvSpPr/>
          <p:nvPr/>
        </p:nvSpPr>
        <p:spPr>
          <a:xfrm>
            <a:off x="7475577" y="1651992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Beeinträchtigung der Sichtlinie</a:t>
            </a:r>
            <a:endParaRPr lang="en-US" sz="950" dirty="0"/>
          </a:p>
        </p:txBody>
      </p:sp>
      <p:sp>
        <p:nvSpPr>
          <p:cNvPr id="15" name="Text 12"/>
          <p:cNvSpPr/>
          <p:nvPr/>
        </p:nvSpPr>
        <p:spPr>
          <a:xfrm>
            <a:off x="7475577" y="1883688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Risiko für Zahnschäden</a:t>
            </a:r>
            <a:endParaRPr lang="en-US" sz="950" dirty="0"/>
          </a:p>
        </p:txBody>
      </p:sp>
      <p:sp>
        <p:nvSpPr>
          <p:cNvPr id="16" name="Text 13"/>
          <p:cNvSpPr/>
          <p:nvPr/>
        </p:nvSpPr>
        <p:spPr>
          <a:xfrm>
            <a:off x="7475577" y="2115383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Erschwertes Einführen des Laryngoskops</a:t>
            </a:r>
            <a:endParaRPr lang="en-US" sz="950" dirty="0"/>
          </a:p>
        </p:txBody>
      </p:sp>
      <p:sp>
        <p:nvSpPr>
          <p:cNvPr id="17" name="Text 14"/>
          <p:cNvSpPr/>
          <p:nvPr/>
        </p:nvSpPr>
        <p:spPr>
          <a:xfrm>
            <a:off x="7475577" y="2415897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Protrusion der Oberkieferzähne über die Unterkieferzähne &gt; 0,5 cm ist ein signifikanter Prädiktor</a:t>
            </a:r>
            <a:endParaRPr lang="en-US" sz="950" dirty="0"/>
          </a:p>
        </p:txBody>
      </p:sp>
      <p:sp>
        <p:nvSpPr>
          <p:cNvPr id="18" name="Text 15"/>
          <p:cNvSpPr/>
          <p:nvPr/>
        </p:nvSpPr>
        <p:spPr>
          <a:xfrm>
            <a:off x="7475577" y="2716411"/>
            <a:ext cx="6661547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Lockere Zähne oder Zahnersatz müssen vor der Intubation dokumentiert werden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088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755" y="2694742"/>
            <a:ext cx="7676674" cy="501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Weitere anatomische Risikofaktoren</a:t>
            </a:r>
            <a:endParaRPr lang="en-US" sz="3150" dirty="0"/>
          </a:p>
        </p:txBody>
      </p:sp>
      <p:sp>
        <p:nvSpPr>
          <p:cNvPr id="4" name="Shape 1"/>
          <p:cNvSpPr/>
          <p:nvPr/>
        </p:nvSpPr>
        <p:spPr>
          <a:xfrm>
            <a:off x="706755" y="3461742"/>
            <a:ext cx="13216890" cy="4282678"/>
          </a:xfrm>
          <a:prstGeom prst="roundRect">
            <a:avLst>
              <a:gd name="adj" fmla="val 619"/>
            </a:avLst>
          </a:prstGeom>
          <a:solidFill>
            <a:srgbClr val="F2EEEE"/>
          </a:solidFill>
          <a:ln/>
        </p:spPr>
      </p:sp>
      <p:sp>
        <p:nvSpPr>
          <p:cNvPr id="5" name="Shape 2"/>
          <p:cNvSpPr/>
          <p:nvPr/>
        </p:nvSpPr>
        <p:spPr>
          <a:xfrm>
            <a:off x="706755" y="3461742"/>
            <a:ext cx="6608445" cy="2000012"/>
          </a:xfrm>
          <a:prstGeom prst="roundRect">
            <a:avLst>
              <a:gd name="adj" fmla="val 1325"/>
            </a:avLst>
          </a:prstGeom>
          <a:solidFill>
            <a:srgbClr val="F2EEEE"/>
          </a:solidFill>
          <a:ln/>
        </p:spPr>
      </p:sp>
      <p:sp>
        <p:nvSpPr>
          <p:cNvPr id="6" name="Text 3"/>
          <p:cNvSpPr/>
          <p:nvPr/>
        </p:nvSpPr>
        <p:spPr>
          <a:xfrm>
            <a:off x="883444" y="3638431"/>
            <a:ext cx="2007989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Adipositas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883444" y="3995380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BMI &gt; 35 kg/m²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83444" y="4366379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Erschwerte Positionierung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883444" y="4693206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Reduzierte funktionelle Residualkapazität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883444" y="5020032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Schnellere Desaturation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7315200" y="3461742"/>
            <a:ext cx="6608445" cy="2000012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2" name="Shape 9"/>
          <p:cNvSpPr/>
          <p:nvPr/>
        </p:nvSpPr>
        <p:spPr>
          <a:xfrm>
            <a:off x="7315200" y="3461742"/>
            <a:ext cx="22860" cy="2000012"/>
          </a:xfrm>
          <a:prstGeom prst="roundRect">
            <a:avLst>
              <a:gd name="adj" fmla="val 115951"/>
            </a:avLst>
          </a:prstGeom>
          <a:solidFill>
            <a:srgbClr val="D8D4D4"/>
          </a:solidFill>
          <a:ln/>
        </p:spPr>
      </p:sp>
      <p:sp>
        <p:nvSpPr>
          <p:cNvPr id="13" name="Text 10"/>
          <p:cNvSpPr/>
          <p:nvPr/>
        </p:nvSpPr>
        <p:spPr>
          <a:xfrm>
            <a:off x="7491889" y="3638431"/>
            <a:ext cx="3962043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Obstruktionen des oberen Atemwegs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491889" y="3995380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Tumoren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7491889" y="4322207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Ödeme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7491889" y="4649033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Fremdkörper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7491889" y="4975860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Infektionen (z.B. Epiglottitis)</a:t>
            </a:r>
            <a:endParaRPr lang="en-US" sz="1350" dirty="0"/>
          </a:p>
        </p:txBody>
      </p:sp>
      <p:sp>
        <p:nvSpPr>
          <p:cNvPr id="18" name="Shape 15"/>
          <p:cNvSpPr/>
          <p:nvPr/>
        </p:nvSpPr>
        <p:spPr>
          <a:xfrm>
            <a:off x="706755" y="5461754"/>
            <a:ext cx="6608445" cy="2282666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9" name="Shape 16"/>
          <p:cNvSpPr/>
          <p:nvPr/>
        </p:nvSpPr>
        <p:spPr>
          <a:xfrm>
            <a:off x="706755" y="5461754"/>
            <a:ext cx="6608445" cy="22860"/>
          </a:xfrm>
          <a:prstGeom prst="roundRect">
            <a:avLst>
              <a:gd name="adj" fmla="val 115951"/>
            </a:avLst>
          </a:prstGeom>
          <a:solidFill>
            <a:srgbClr val="D8D4D4"/>
          </a:solidFill>
          <a:ln/>
        </p:spPr>
      </p:sp>
      <p:sp>
        <p:nvSpPr>
          <p:cNvPr id="20" name="Text 17"/>
          <p:cNvSpPr/>
          <p:nvPr/>
        </p:nvSpPr>
        <p:spPr>
          <a:xfrm>
            <a:off x="883444" y="5638443"/>
            <a:ext cx="3093006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Anatomische Veränderungen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883444" y="5995392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Mikrognathie</a:t>
            </a:r>
            <a:endParaRPr lang="en-US" sz="1350" dirty="0"/>
          </a:p>
        </p:txBody>
      </p:sp>
      <p:sp>
        <p:nvSpPr>
          <p:cNvPr id="22" name="Text 19"/>
          <p:cNvSpPr/>
          <p:nvPr/>
        </p:nvSpPr>
        <p:spPr>
          <a:xfrm>
            <a:off x="883444" y="6322219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Retrognathie</a:t>
            </a:r>
            <a:endParaRPr lang="en-US" sz="1350" dirty="0"/>
          </a:p>
        </p:txBody>
      </p:sp>
      <p:sp>
        <p:nvSpPr>
          <p:cNvPr id="23" name="Text 20"/>
          <p:cNvSpPr/>
          <p:nvPr/>
        </p:nvSpPr>
        <p:spPr>
          <a:xfrm>
            <a:off x="883444" y="6649045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Makroglossie</a:t>
            </a:r>
            <a:endParaRPr lang="en-US" sz="1350" dirty="0"/>
          </a:p>
        </p:txBody>
      </p:sp>
      <p:sp>
        <p:nvSpPr>
          <p:cNvPr id="24" name="Text 21"/>
          <p:cNvSpPr/>
          <p:nvPr/>
        </p:nvSpPr>
        <p:spPr>
          <a:xfrm>
            <a:off x="883444" y="6975872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Syndromale Erkrankungen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7315200" y="5461754"/>
            <a:ext cx="6608445" cy="2282666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26" name="Shape 23"/>
          <p:cNvSpPr/>
          <p:nvPr/>
        </p:nvSpPr>
        <p:spPr>
          <a:xfrm>
            <a:off x="7315200" y="5461754"/>
            <a:ext cx="22860" cy="2282666"/>
          </a:xfrm>
          <a:prstGeom prst="roundRect">
            <a:avLst>
              <a:gd name="adj" fmla="val 115951"/>
            </a:avLst>
          </a:prstGeom>
          <a:solidFill>
            <a:srgbClr val="D8D4D4"/>
          </a:solidFill>
          <a:ln/>
        </p:spPr>
      </p:sp>
      <p:sp>
        <p:nvSpPr>
          <p:cNvPr id="27" name="Shape 24"/>
          <p:cNvSpPr/>
          <p:nvPr/>
        </p:nvSpPr>
        <p:spPr>
          <a:xfrm>
            <a:off x="7315200" y="5461754"/>
            <a:ext cx="6608445" cy="22860"/>
          </a:xfrm>
          <a:prstGeom prst="roundRect">
            <a:avLst>
              <a:gd name="adj" fmla="val 115951"/>
            </a:avLst>
          </a:prstGeom>
          <a:solidFill>
            <a:srgbClr val="D8D4D4"/>
          </a:solidFill>
          <a:ln/>
        </p:spPr>
      </p:sp>
      <p:sp>
        <p:nvSpPr>
          <p:cNvPr id="28" name="Text 25"/>
          <p:cNvSpPr/>
          <p:nvPr/>
        </p:nvSpPr>
        <p:spPr>
          <a:xfrm>
            <a:off x="7491889" y="5638443"/>
            <a:ext cx="3657124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Radiologische Voruntersuchungen</a:t>
            </a:r>
            <a:endParaRPr lang="en-US" sz="1550" dirty="0"/>
          </a:p>
        </p:txBody>
      </p:sp>
      <p:sp>
        <p:nvSpPr>
          <p:cNvPr id="29" name="Text 26"/>
          <p:cNvSpPr/>
          <p:nvPr/>
        </p:nvSpPr>
        <p:spPr>
          <a:xfrm>
            <a:off x="7491889" y="5995392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CT/MRT können Atemwegsanomalien zeigen</a:t>
            </a:r>
            <a:endParaRPr lang="en-US" sz="1350" dirty="0"/>
          </a:p>
        </p:txBody>
      </p:sp>
      <p:sp>
        <p:nvSpPr>
          <p:cNvPr id="30" name="Text 27"/>
          <p:cNvSpPr/>
          <p:nvPr/>
        </p:nvSpPr>
        <p:spPr>
          <a:xfrm>
            <a:off x="7491889" y="6322219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Wichtig bei:</a:t>
            </a:r>
            <a:endParaRPr lang="en-US" sz="1350" dirty="0"/>
          </a:p>
        </p:txBody>
      </p:sp>
      <p:sp>
        <p:nvSpPr>
          <p:cNvPr id="31" name="Text 28"/>
          <p:cNvSpPr/>
          <p:nvPr/>
        </p:nvSpPr>
        <p:spPr>
          <a:xfrm>
            <a:off x="7491889" y="6649045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Tumoren</a:t>
            </a:r>
            <a:endParaRPr lang="en-US" sz="1350" dirty="0"/>
          </a:p>
        </p:txBody>
      </p:sp>
      <p:sp>
        <p:nvSpPr>
          <p:cNvPr id="32" name="Text 29"/>
          <p:cNvSpPr/>
          <p:nvPr/>
        </p:nvSpPr>
        <p:spPr>
          <a:xfrm>
            <a:off x="7491889" y="6975872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Traumata</a:t>
            </a:r>
            <a:endParaRPr lang="en-US" sz="1350" dirty="0"/>
          </a:p>
        </p:txBody>
      </p:sp>
      <p:sp>
        <p:nvSpPr>
          <p:cNvPr id="33" name="Text 30"/>
          <p:cNvSpPr/>
          <p:nvPr/>
        </p:nvSpPr>
        <p:spPr>
          <a:xfrm>
            <a:off x="7491889" y="7302698"/>
            <a:ext cx="625506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Kongenitalen Anomalien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2025-09-04T11:34:59Z</dcterms:created>
  <dcterms:modified xsi:type="dcterms:W3CDTF">2025-09-04T11:34:59Z</dcterms:modified>
</cp:coreProperties>
</file>