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1375917"/>
            <a:ext cx="625094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68728"/>
            <a:ext cx="9679305" cy="929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9789" y="1404217"/>
            <a:ext cx="10074910" cy="4708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785" y="1411046"/>
            <a:ext cx="5709920" cy="953769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 indent="645795">
              <a:lnSpc>
                <a:spcPts val="3460"/>
              </a:lnSpc>
              <a:spcBef>
                <a:spcPts val="535"/>
              </a:spcBef>
            </a:pPr>
            <a:r>
              <a:rPr dirty="0" sz="3200" spc="-35"/>
              <a:t>Patient</a:t>
            </a:r>
            <a:r>
              <a:rPr dirty="0" sz="3200" spc="-140"/>
              <a:t> </a:t>
            </a:r>
            <a:r>
              <a:rPr dirty="0" sz="3200" spc="-10"/>
              <a:t>Blood</a:t>
            </a:r>
            <a:r>
              <a:rPr dirty="0" sz="3200" spc="-135"/>
              <a:t> </a:t>
            </a:r>
            <a:r>
              <a:rPr dirty="0" sz="3200" spc="-10"/>
              <a:t>Management </a:t>
            </a:r>
            <a:r>
              <a:rPr dirty="0" sz="3200"/>
              <a:t>KSF</a:t>
            </a:r>
            <a:r>
              <a:rPr dirty="0" sz="3200" spc="-60"/>
              <a:t> </a:t>
            </a:r>
            <a:r>
              <a:rPr dirty="0" sz="3200"/>
              <a:t>-</a:t>
            </a:r>
            <a:r>
              <a:rPr dirty="0" sz="3200" spc="-60"/>
              <a:t> </a:t>
            </a:r>
            <a:r>
              <a:rPr dirty="0" sz="3200"/>
              <a:t>aktueller</a:t>
            </a:r>
            <a:r>
              <a:rPr dirty="0" sz="3200" spc="-55"/>
              <a:t> </a:t>
            </a:r>
            <a:r>
              <a:rPr dirty="0" sz="3200"/>
              <a:t>Stand</a:t>
            </a:r>
            <a:r>
              <a:rPr dirty="0" sz="3200" spc="-85"/>
              <a:t> </a:t>
            </a:r>
            <a:r>
              <a:rPr dirty="0" sz="3200"/>
              <a:t>und</a:t>
            </a:r>
            <a:r>
              <a:rPr dirty="0" sz="3200" spc="-55"/>
              <a:t> </a:t>
            </a:r>
            <a:r>
              <a:rPr dirty="0" sz="3200" spc="-10"/>
              <a:t>Ausblicke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314950" y="3579621"/>
            <a:ext cx="1564005" cy="1198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Birgit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Oergel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4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22.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April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10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der</a:t>
            </a:r>
            <a:r>
              <a:rPr dirty="0" spc="-70"/>
              <a:t> </a:t>
            </a:r>
            <a:r>
              <a:rPr dirty="0" spc="-20"/>
              <a:t>Schweiz:</a:t>
            </a:r>
            <a:r>
              <a:rPr dirty="0" spc="-95"/>
              <a:t> </a:t>
            </a:r>
            <a:r>
              <a:rPr dirty="0" spc="-10"/>
              <a:t>Alliance</a:t>
            </a:r>
            <a:r>
              <a:rPr dirty="0" spc="-130"/>
              <a:t> </a:t>
            </a:r>
            <a:r>
              <a:rPr dirty="0" spc="-10"/>
              <a:t>rouge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539" y="2848524"/>
            <a:ext cx="6897486" cy="2733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Alliance</a:t>
            </a:r>
            <a:r>
              <a:rPr dirty="0" spc="-95"/>
              <a:t> </a:t>
            </a:r>
            <a:r>
              <a:rPr dirty="0" spc="-20"/>
              <a:t>rouge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02333"/>
            <a:ext cx="9552305" cy="221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Zusammenschluss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Schweizer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Spitäler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sich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intensiv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PBM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beschäftigen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KSF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Anästhesie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wird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Mitglied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 spc="-20">
                <a:latin typeface="Calibri"/>
                <a:cs typeface="Calibri"/>
              </a:rPr>
              <a:t>online-</a:t>
            </a:r>
            <a:r>
              <a:rPr dirty="0" sz="2400">
                <a:latin typeface="Calibri"/>
                <a:cs typeface="Calibri"/>
              </a:rPr>
              <a:t>FB,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fachliche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Unterstützung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usw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&gt;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einfach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reinschauen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PBM-</a:t>
            </a:r>
            <a:r>
              <a:rPr dirty="0" spc="-10"/>
              <a:t>Bündel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11782"/>
            <a:ext cx="9550400" cy="3817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Gewichtung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für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Anästhesie: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00">
              <a:latin typeface="Calibri"/>
              <a:cs typeface="Calibri"/>
            </a:endParaRPr>
          </a:p>
          <a:p>
            <a:pPr marL="469900" marR="5080" indent="-457834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Einschätzung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Transfusionsrisikos: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Zusammenspiel</a:t>
            </a:r>
            <a:r>
              <a:rPr dirty="0" sz="2000">
                <a:latin typeface="Calibri"/>
                <a:cs typeface="Calibri"/>
              </a:rPr>
              <a:t> von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erwartetem Blutverlust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Absprache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Operateur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bzw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vorbehandelnden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Abteilungen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(zB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Medizin)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Anämiediagnostik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ggf.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–therapie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Gerinnungsoptimierung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Einsatz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MAT </a:t>
            </a:r>
            <a:r>
              <a:rPr dirty="0" sz="2000">
                <a:latin typeface="Calibri"/>
                <a:cs typeface="Calibri"/>
              </a:rPr>
              <a:t>ab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erwartetem</a:t>
            </a:r>
            <a:r>
              <a:rPr dirty="0" sz="2000">
                <a:latin typeface="Calibri"/>
                <a:cs typeface="Calibri"/>
              </a:rPr>
              <a:t> BV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500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individualisierter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sparsamer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Einsatz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Blutprodukten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900" algn="l"/>
              </a:tabLst>
            </a:pPr>
            <a:r>
              <a:rPr dirty="0" sz="2000" spc="-10">
                <a:latin typeface="Calibri"/>
                <a:cs typeface="Calibri"/>
              </a:rPr>
              <a:t>Narkoseführung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993"/>
            <a:ext cx="2925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14"/>
              <a:t> </a:t>
            </a:r>
            <a:r>
              <a:rPr dirty="0"/>
              <a:t>und</a:t>
            </a:r>
            <a:r>
              <a:rPr dirty="0" spc="-105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765809"/>
            <a:ext cx="10727690" cy="434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Einschätzung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Transfusionsrisikos: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Zusammenspiel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erwartetem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Blutverlust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lvl="1" marL="755015" indent="-742315">
              <a:lnSpc>
                <a:spcPct val="100000"/>
              </a:lnSpc>
              <a:buFont typeface="Arial"/>
              <a:buChar char="•"/>
              <a:tabLst>
                <a:tab pos="755015" algn="l"/>
              </a:tabLst>
            </a:pPr>
            <a:r>
              <a:rPr dirty="0" sz="2000">
                <a:latin typeface="Calibri"/>
                <a:cs typeface="Calibri"/>
              </a:rPr>
              <a:t>im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Rahmen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Prämedikation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(ASS,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Konsil),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idealerweise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mind.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3-4-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Wochen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präop.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0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698500" marR="3100705" indent="-686435">
              <a:lnSpc>
                <a:spcPct val="1321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einem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erwarteten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Transfusionsrisiko</a:t>
            </a:r>
            <a:r>
              <a:rPr dirty="0" sz="2000">
                <a:latin typeface="Calibri"/>
                <a:cs typeface="Calibri"/>
              </a:rPr>
              <a:t> (EC’s)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10%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sinnvoll, fremdblutsparende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Massnahmen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evaluieren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Rücksprache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Kaderarzt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Anästhesie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2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640715" marR="2343150" indent="-628650">
              <a:lnSpc>
                <a:spcPct val="131500"/>
              </a:lnSpc>
              <a:buChar char="•"/>
              <a:tabLst>
                <a:tab pos="640715" algn="l"/>
                <a:tab pos="698500" algn="l"/>
              </a:tabLst>
            </a:pP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Calibri"/>
                <a:cs typeface="Calibri"/>
              </a:rPr>
              <a:t>Anämie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erhöht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Mortalitätsrisiko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unabhängig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Begleiterkrankungen,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Kombination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zB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Diabetes,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Niereninsuffizienz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fach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504"/>
            <a:ext cx="2925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30"/>
              <a:t> </a:t>
            </a:r>
            <a:r>
              <a:rPr dirty="0"/>
              <a:t>und</a:t>
            </a:r>
            <a:r>
              <a:rPr dirty="0" spc="-110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85646"/>
            <a:ext cx="10033000" cy="48431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855"/>
              </a:spcBef>
              <a:buAutoNum type="arabicPeriod" startAt="2"/>
              <a:tabLst>
                <a:tab pos="319405" algn="l"/>
              </a:tabLst>
            </a:pPr>
            <a:r>
              <a:rPr dirty="0" sz="2000" spc="-10">
                <a:latin typeface="Calibri"/>
                <a:cs typeface="Calibri"/>
              </a:rPr>
              <a:t>Absprache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Operateur</a:t>
            </a:r>
            <a:endParaRPr sz="2000">
              <a:latin typeface="Calibri"/>
              <a:cs typeface="Calibri"/>
            </a:endParaRPr>
          </a:p>
          <a:p>
            <a:pPr marL="319405" indent="-306705">
              <a:lnSpc>
                <a:spcPct val="100000"/>
              </a:lnSpc>
              <a:spcBef>
                <a:spcPts val="760"/>
              </a:spcBef>
              <a:buAutoNum type="arabicPeriod" startAt="2"/>
              <a:tabLst>
                <a:tab pos="319405" algn="l"/>
              </a:tabLst>
            </a:pPr>
            <a:r>
              <a:rPr dirty="0" sz="2000" spc="-10">
                <a:latin typeface="Calibri"/>
                <a:cs typeface="Calibri"/>
              </a:rPr>
              <a:t>Anämiediagnostik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–Therapie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buFont typeface="Calibri"/>
              <a:buAutoNum type="arabicPeriod" startAt="2"/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20">
                <a:latin typeface="Calibri"/>
                <a:cs typeface="Calibri"/>
              </a:rPr>
              <a:t>Transfusionsrisiko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ansprechen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8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Anämiediagnostik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verordnen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abnehmen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lassen </a:t>
            </a:r>
            <a:r>
              <a:rPr dirty="0" sz="2000" spc="-10">
                <a:latin typeface="Calibri"/>
                <a:cs typeface="Calibri"/>
              </a:rPr>
              <a:t>(ASS):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Calibri"/>
                <a:cs typeface="Calibri"/>
              </a:rPr>
              <a:t>Frauen: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Männer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erwartetem</a:t>
            </a:r>
            <a:r>
              <a:rPr dirty="0" sz="2000">
                <a:latin typeface="Calibri"/>
                <a:cs typeface="Calibri"/>
              </a:rPr>
              <a:t> BV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Erfüllen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 Pkt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Anämietherapie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festlegen: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Absprache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Kaderarzt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u/o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Hausarzt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(Therapieempfehlung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abgeben)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OP-</a:t>
            </a:r>
            <a:r>
              <a:rPr dirty="0" sz="2000">
                <a:latin typeface="Calibri"/>
                <a:cs typeface="Calibri"/>
              </a:rPr>
              <a:t>Zeitpunkt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evaluieren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6224"/>
            <a:ext cx="78035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2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-10"/>
              <a:t>Einfluss</a:t>
            </a:r>
            <a:r>
              <a:rPr dirty="0" spc="-95"/>
              <a:t> </a:t>
            </a:r>
            <a:r>
              <a:rPr dirty="0"/>
              <a:t>von</a:t>
            </a:r>
            <a:r>
              <a:rPr dirty="0" spc="-100"/>
              <a:t> </a:t>
            </a:r>
            <a:r>
              <a:rPr dirty="0" spc="-20"/>
              <a:t>Anämie</a:t>
            </a:r>
            <a:r>
              <a:rPr dirty="0" spc="-114"/>
              <a:t> </a:t>
            </a:r>
            <a:r>
              <a:rPr dirty="0"/>
              <a:t>auf</a:t>
            </a:r>
            <a:r>
              <a:rPr dirty="0" spc="-90"/>
              <a:t> </a:t>
            </a:r>
            <a:r>
              <a:rPr dirty="0" spc="-30"/>
              <a:t>perioperative</a:t>
            </a:r>
            <a:r>
              <a:rPr dirty="0" spc="-95"/>
              <a:t> </a:t>
            </a:r>
            <a:r>
              <a:rPr dirty="0" spc="-10"/>
              <a:t>Mortalität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5941567"/>
            <a:ext cx="1003998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Musallam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KM,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Tamim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HM,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Richards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80">
                <a:latin typeface="Calibri"/>
                <a:cs typeface="Calibri"/>
              </a:rPr>
              <a:t>T,</a:t>
            </a:r>
            <a:r>
              <a:rPr dirty="0" sz="1400">
                <a:latin typeface="Calibri"/>
                <a:cs typeface="Calibri"/>
              </a:rPr>
              <a:t> Spahn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Rosendaal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Habbal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(2011)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Preoperative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anaemia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postoperative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outcomes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latin typeface="Calibri"/>
                <a:cs typeface="Calibri"/>
              </a:rPr>
              <a:t>noncardiac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surgery: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retrospective </a:t>
            </a:r>
            <a:r>
              <a:rPr dirty="0" sz="1400">
                <a:latin typeface="Calibri"/>
                <a:cs typeface="Calibri"/>
              </a:rPr>
              <a:t>cohort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study.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Lancet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2011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378:1396–1407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3836" y="1281683"/>
            <a:ext cx="4277995" cy="4262755"/>
            <a:chOff x="973836" y="1281683"/>
            <a:chExt cx="4277995" cy="42627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36" y="1281683"/>
              <a:ext cx="4277868" cy="42626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339084" y="1987295"/>
              <a:ext cx="1298575" cy="370840"/>
            </a:xfrm>
            <a:custGeom>
              <a:avLst/>
              <a:gdLst/>
              <a:ahLst/>
              <a:cxnLst/>
              <a:rect l="l" t="t" r="r" b="b"/>
              <a:pathLst>
                <a:path w="1298575" h="370839">
                  <a:moveTo>
                    <a:pt x="129844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298448" y="370332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988" y="757504"/>
            <a:ext cx="8527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0760" algn="l"/>
              </a:tabLst>
            </a:pPr>
            <a:r>
              <a:rPr dirty="0" spc="-30"/>
              <a:t>perioperative</a:t>
            </a:r>
            <a:r>
              <a:rPr dirty="0" spc="-70"/>
              <a:t> </a:t>
            </a:r>
            <a:r>
              <a:rPr dirty="0" spc="-10"/>
              <a:t>Mortalität</a:t>
            </a:r>
            <a:r>
              <a:rPr dirty="0"/>
              <a:t>	</a:t>
            </a:r>
            <a:r>
              <a:rPr dirty="0" spc="-10"/>
              <a:t>durch</a:t>
            </a:r>
            <a:r>
              <a:rPr dirty="0" spc="-114"/>
              <a:t> </a:t>
            </a:r>
            <a:r>
              <a:rPr dirty="0" spc="-10"/>
              <a:t>Anämie</a:t>
            </a:r>
            <a:r>
              <a:rPr dirty="0" spc="-114"/>
              <a:t> </a:t>
            </a:r>
            <a:r>
              <a:rPr dirty="0"/>
              <a:t>und</a:t>
            </a:r>
            <a:r>
              <a:rPr dirty="0" spc="-100"/>
              <a:t> </a:t>
            </a:r>
            <a:r>
              <a:rPr dirty="0" spc="-50"/>
              <a:t>Ko-</a:t>
            </a:r>
            <a:r>
              <a:rPr dirty="0" spc="-20"/>
              <a:t>Morbiditäten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1825751"/>
            <a:ext cx="8886443" cy="4361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332" y="757504"/>
            <a:ext cx="84175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perioperative</a:t>
            </a:r>
            <a:r>
              <a:rPr dirty="0" spc="-90"/>
              <a:t> </a:t>
            </a:r>
            <a:r>
              <a:rPr dirty="0" spc="-25"/>
              <a:t>Morbidität</a:t>
            </a:r>
            <a:r>
              <a:rPr dirty="0" spc="-90"/>
              <a:t> </a:t>
            </a:r>
            <a:r>
              <a:rPr dirty="0" spc="-10"/>
              <a:t>durch</a:t>
            </a:r>
            <a:r>
              <a:rPr dirty="0" spc="-95"/>
              <a:t> </a:t>
            </a:r>
            <a:r>
              <a:rPr dirty="0" spc="-10"/>
              <a:t>Anämie</a:t>
            </a:r>
            <a:r>
              <a:rPr dirty="0" spc="-105"/>
              <a:t> </a:t>
            </a:r>
            <a:r>
              <a:rPr dirty="0"/>
              <a:t>und</a:t>
            </a:r>
            <a:r>
              <a:rPr dirty="0" spc="-85"/>
              <a:t> </a:t>
            </a:r>
            <a:r>
              <a:rPr dirty="0" spc="-10"/>
              <a:t>Komorbiditäten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81427"/>
            <a:ext cx="8886444" cy="3895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Prävalenz</a:t>
            </a:r>
            <a:r>
              <a:rPr dirty="0" spc="-100"/>
              <a:t> </a:t>
            </a:r>
            <a:r>
              <a:rPr dirty="0"/>
              <a:t>der</a:t>
            </a:r>
            <a:r>
              <a:rPr dirty="0" spc="-70"/>
              <a:t> </a:t>
            </a:r>
            <a:r>
              <a:rPr dirty="0" spc="-10"/>
              <a:t>Anämie</a:t>
            </a:r>
            <a:r>
              <a:rPr dirty="0" spc="-100"/>
              <a:t> </a:t>
            </a:r>
            <a:r>
              <a:rPr dirty="0"/>
              <a:t>bei</a:t>
            </a:r>
            <a:r>
              <a:rPr dirty="0" spc="-70"/>
              <a:t> </a:t>
            </a:r>
            <a:r>
              <a:rPr dirty="0" spc="-20"/>
              <a:t>chirurgischen</a:t>
            </a:r>
            <a:r>
              <a:rPr dirty="0" spc="-100"/>
              <a:t> </a:t>
            </a:r>
            <a:r>
              <a:rPr dirty="0" spc="-10"/>
              <a:t>Patienten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608" y="1892208"/>
            <a:ext cx="4995151" cy="4342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90"/>
              <a:t> </a:t>
            </a:r>
            <a:r>
              <a:rPr dirty="0"/>
              <a:t>–</a:t>
            </a:r>
            <a:r>
              <a:rPr dirty="0" spc="-40"/>
              <a:t> präoperative</a:t>
            </a:r>
            <a:r>
              <a:rPr dirty="0" spc="-60"/>
              <a:t> </a:t>
            </a:r>
            <a:r>
              <a:rPr dirty="0" spc="-30"/>
              <a:t>(Eisen-</a:t>
            </a:r>
            <a:r>
              <a:rPr dirty="0" spc="-10"/>
              <a:t>)Anämiediagnostik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705" y="1839477"/>
            <a:ext cx="6489172" cy="4328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5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/>
              <a:t>Gliederung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0481"/>
            <a:ext cx="5095240" cy="139700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7685" algn="l"/>
              </a:tabLst>
            </a:pPr>
            <a:r>
              <a:rPr dirty="0" sz="2400" spc="-10">
                <a:latin typeface="Calibri"/>
                <a:cs typeface="Calibri"/>
              </a:rPr>
              <a:t>Hintergründe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Fakten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</a:tabLst>
            </a:pPr>
            <a:r>
              <a:rPr dirty="0" sz="2400">
                <a:latin typeface="Calibri"/>
                <a:cs typeface="Calibri"/>
              </a:rPr>
              <a:t>Zahlen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Entwicklung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PBM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KSF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527685" algn="l"/>
              </a:tabLst>
            </a:pPr>
            <a:r>
              <a:rPr dirty="0" sz="2400" spc="-10">
                <a:latin typeface="Calibri"/>
                <a:cs typeface="Calibri"/>
              </a:rPr>
              <a:t>Ausblicke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504"/>
            <a:ext cx="52946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 spc="-40"/>
              <a:t>präoperative</a:t>
            </a:r>
            <a:r>
              <a:rPr dirty="0" spc="-80"/>
              <a:t> </a:t>
            </a:r>
            <a:r>
              <a:rPr dirty="0" spc="-10"/>
              <a:t>Eisensubstitution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107" y="1591110"/>
            <a:ext cx="7707806" cy="48196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0" y="190576"/>
            <a:ext cx="43846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Präoperative</a:t>
            </a:r>
            <a:r>
              <a:rPr dirty="0" spc="-85"/>
              <a:t> </a:t>
            </a:r>
            <a:r>
              <a:rPr dirty="0" spc="-10"/>
              <a:t>Anämiediagnostik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18159" y="1117091"/>
            <a:ext cx="9370060" cy="5747385"/>
            <a:chOff x="518159" y="1117091"/>
            <a:chExt cx="9370060" cy="57473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1123187"/>
              <a:ext cx="9363456" cy="57348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7699" y="5914643"/>
              <a:ext cx="2971800" cy="943610"/>
            </a:xfrm>
            <a:custGeom>
              <a:avLst/>
              <a:gdLst/>
              <a:ahLst/>
              <a:cxnLst/>
              <a:rect l="l" t="t" r="r" b="b"/>
              <a:pathLst>
                <a:path w="2971800" h="943609">
                  <a:moveTo>
                    <a:pt x="0" y="943356"/>
                  </a:moveTo>
                  <a:lnTo>
                    <a:pt x="2971800" y="943356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94335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4255" y="1123187"/>
              <a:ext cx="2247900" cy="687705"/>
            </a:xfrm>
            <a:custGeom>
              <a:avLst/>
              <a:gdLst/>
              <a:ahLst/>
              <a:cxnLst/>
              <a:rect l="l" t="t" r="r" b="b"/>
              <a:pathLst>
                <a:path w="2247900" h="687705">
                  <a:moveTo>
                    <a:pt x="2247900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2247900" y="687324"/>
                  </a:lnTo>
                  <a:lnTo>
                    <a:pt x="2247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24255" y="1123187"/>
              <a:ext cx="2247900" cy="687705"/>
            </a:xfrm>
            <a:custGeom>
              <a:avLst/>
              <a:gdLst/>
              <a:ahLst/>
              <a:cxnLst/>
              <a:rect l="l" t="t" r="r" b="b"/>
              <a:pathLst>
                <a:path w="2247900" h="687705">
                  <a:moveTo>
                    <a:pt x="0" y="687324"/>
                  </a:moveTo>
                  <a:lnTo>
                    <a:pt x="2247900" y="687324"/>
                  </a:lnTo>
                  <a:lnTo>
                    <a:pt x="2247900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8525"/>
            <a:ext cx="35820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Anämie</a:t>
            </a:r>
            <a:r>
              <a:rPr dirty="0" spc="-114"/>
              <a:t>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-20"/>
              <a:t>Labordiagnostik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755751"/>
            <a:ext cx="4184650" cy="6046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2450">
              <a:lnSpc>
                <a:spcPct val="1315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Hämatogramm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Differenzierung </a:t>
            </a:r>
            <a:r>
              <a:rPr dirty="0" sz="2000" spc="-25">
                <a:latin typeface="Calibri"/>
                <a:cs typeface="Calibri"/>
              </a:rPr>
              <a:t>CRP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000" spc="-10">
                <a:latin typeface="Calibri"/>
                <a:cs typeface="Calibri"/>
              </a:rPr>
              <a:t>Kreatinin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V.a.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Eisenmangel: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MCV,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MCH,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MCHC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000" spc="-10">
                <a:latin typeface="Calibri"/>
                <a:cs typeface="Calibri"/>
              </a:rPr>
              <a:t>Ferritin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000" spc="-10">
                <a:latin typeface="Calibri"/>
                <a:cs typeface="Calibri"/>
              </a:rPr>
              <a:t>Transferrinsättigung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0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V.a.</a:t>
            </a:r>
            <a:r>
              <a:rPr dirty="0" u="sng" sz="200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renale</a:t>
            </a:r>
            <a:r>
              <a:rPr dirty="0" u="sng" sz="20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Anämie:</a:t>
            </a:r>
            <a:r>
              <a:rPr dirty="0" u="sng" sz="20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Krea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0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V.a.</a:t>
            </a:r>
            <a:r>
              <a:rPr dirty="0" u="sng" sz="20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Vit.</a:t>
            </a:r>
            <a:r>
              <a:rPr dirty="0" u="sng" sz="20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dirty="0" u="sng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12-</a:t>
            </a:r>
            <a:r>
              <a:rPr dirty="0" u="sng" sz="20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Mangel:</a:t>
            </a:r>
            <a:r>
              <a:rPr dirty="0" u="sng" sz="20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MCV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MCH,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MCHC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latin typeface="Calibri"/>
                <a:cs typeface="Calibri"/>
              </a:rPr>
              <a:t>Vit.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000">
              <a:latin typeface="Calibri"/>
              <a:cs typeface="Calibri"/>
            </a:endParaRPr>
          </a:p>
          <a:p>
            <a:pPr marL="12700" marR="99695">
              <a:lnSpc>
                <a:spcPct val="132000"/>
              </a:lnSpc>
              <a:spcBef>
                <a:spcPts val="5"/>
              </a:spcBef>
            </a:pP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V.a.</a:t>
            </a:r>
            <a:r>
              <a:rPr dirty="0" u="sng" sz="20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Folsäuremangel: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MCV, </a:t>
            </a:r>
            <a:r>
              <a:rPr dirty="0" sz="2000">
                <a:latin typeface="Calibri"/>
                <a:cs typeface="Calibri"/>
              </a:rPr>
              <a:t>MCH,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MCHC </a:t>
            </a:r>
            <a:r>
              <a:rPr dirty="0" sz="2000" spc="-10">
                <a:latin typeface="Calibri"/>
                <a:cs typeface="Calibri"/>
              </a:rPr>
              <a:t>Folsäure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932" y="2958083"/>
            <a:ext cx="76200" cy="19773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205" y="2525014"/>
            <a:ext cx="76200" cy="2143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8667" y="3352800"/>
            <a:ext cx="76200" cy="1894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3642" y="4143755"/>
            <a:ext cx="76200" cy="20624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8926" y="5370321"/>
            <a:ext cx="76073" cy="17322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9971" y="4951476"/>
            <a:ext cx="76200" cy="18948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8611" y="6557771"/>
            <a:ext cx="76200" cy="19770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36820" y="6170676"/>
            <a:ext cx="76200" cy="1812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Ferritin</a:t>
            </a:r>
            <a:r>
              <a:rPr dirty="0" spc="-120"/>
              <a:t> </a:t>
            </a:r>
            <a:r>
              <a:rPr dirty="0"/>
              <a:t>-</a:t>
            </a:r>
            <a:r>
              <a:rPr dirty="0" spc="-80"/>
              <a:t> </a:t>
            </a:r>
            <a:r>
              <a:rPr dirty="0" spc="-25"/>
              <a:t>Grenzwerte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779" y="1466653"/>
            <a:ext cx="8135279" cy="52393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14"/>
              <a:t> </a:t>
            </a:r>
            <a:r>
              <a:rPr dirty="0"/>
              <a:t>-</a:t>
            </a:r>
            <a:r>
              <a:rPr dirty="0" spc="-65"/>
              <a:t> </a:t>
            </a:r>
            <a:r>
              <a:rPr dirty="0" spc="-35"/>
              <a:t>präoperative</a:t>
            </a:r>
            <a:r>
              <a:rPr dirty="0" spc="-100"/>
              <a:t> </a:t>
            </a:r>
            <a:r>
              <a:rPr dirty="0" spc="-30"/>
              <a:t>Korrektur</a:t>
            </a:r>
            <a:r>
              <a:rPr dirty="0" spc="-100"/>
              <a:t> </a:t>
            </a:r>
            <a:r>
              <a:rPr dirty="0"/>
              <a:t>der</a:t>
            </a:r>
            <a:r>
              <a:rPr dirty="0" spc="-75"/>
              <a:t> </a:t>
            </a:r>
            <a:r>
              <a:rPr dirty="0" spc="-10"/>
              <a:t>Eisenmangelanämie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29639" y="1796036"/>
            <a:ext cx="97790" cy="4290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30"/>
              </a:lnSpc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9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2200" spc="-5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5844" y="1756917"/>
            <a:ext cx="59861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>
                <a:latin typeface="Calibri"/>
                <a:cs typeface="Calibri"/>
              </a:rPr>
              <a:t>Vorgehen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gemäss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vereinfachtem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Dosierungsschema: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126794" y="2562098"/>
          <a:ext cx="9503410" cy="172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0"/>
                <a:gridCol w="2109470"/>
                <a:gridCol w="3013075"/>
                <a:gridCol w="2692400"/>
              </a:tblGrid>
              <a:tr h="501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085"/>
                        </a:lnSpc>
                      </a:pPr>
                      <a:r>
                        <a:rPr dirty="0" sz="2200" b="1">
                          <a:latin typeface="Calibri"/>
                          <a:cs typeface="Calibri"/>
                        </a:rPr>
                        <a:t>Hb &lt;</a:t>
                      </a:r>
                      <a:r>
                        <a:rPr dirty="0" sz="2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b="1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 b="1">
                          <a:latin typeface="Calibri"/>
                          <a:cs typeface="Calibri"/>
                        </a:rPr>
                        <a:t>g/l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9270">
                        <a:lnSpc>
                          <a:spcPts val="2085"/>
                        </a:lnSpc>
                      </a:pPr>
                      <a:r>
                        <a:rPr dirty="0" sz="2200" b="1">
                          <a:latin typeface="Calibri"/>
                          <a:cs typeface="Calibri"/>
                        </a:rPr>
                        <a:t>Hb</a:t>
                      </a:r>
                      <a:r>
                        <a:rPr dirty="0" sz="2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b="1">
                          <a:latin typeface="Calibri"/>
                          <a:cs typeface="Calibri"/>
                        </a:rPr>
                        <a:t>100-</a:t>
                      </a:r>
                      <a:r>
                        <a:rPr dirty="0" sz="2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b="1">
                          <a:latin typeface="Calibri"/>
                          <a:cs typeface="Calibri"/>
                        </a:rPr>
                        <a:t>120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b="1">
                          <a:latin typeface="Calibri"/>
                          <a:cs typeface="Calibri"/>
                        </a:rPr>
                        <a:t>(130)</a:t>
                      </a:r>
                      <a:r>
                        <a:rPr dirty="0" sz="2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 b="1">
                          <a:latin typeface="Calibri"/>
                          <a:cs typeface="Calibri"/>
                        </a:rPr>
                        <a:t>g/l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23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KG</a:t>
                      </a:r>
                      <a:r>
                        <a:rPr dirty="0" sz="2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35-</a:t>
                      </a:r>
                      <a:r>
                        <a:rPr dirty="0" sz="2200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2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kg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mg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1000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mg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Gesamtmenge</a:t>
                      </a:r>
                      <a:r>
                        <a:rPr dirty="0" sz="2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>
                          <a:latin typeface="Calibri"/>
                          <a:cs typeface="Calibri"/>
                        </a:rPr>
                        <a:t>Eisen</a:t>
                      </a:r>
                      <a:r>
                        <a:rPr dirty="0" sz="22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iv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</a:tr>
              <a:tr h="501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KG</a:t>
                      </a:r>
                      <a:r>
                        <a:rPr dirty="0" sz="2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2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2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kg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2000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mg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mg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Gesamtmenge</a:t>
                      </a:r>
                      <a:r>
                        <a:rPr dirty="0" sz="2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>
                          <a:latin typeface="Calibri"/>
                          <a:cs typeface="Calibri"/>
                        </a:rPr>
                        <a:t>Eisen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25">
                          <a:latin typeface="Calibri"/>
                          <a:cs typeface="Calibri"/>
                        </a:rPr>
                        <a:t>iv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145844" y="4622444"/>
            <a:ext cx="9155430" cy="14738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200">
                <a:latin typeface="Calibri"/>
                <a:cs typeface="Calibri"/>
              </a:rPr>
              <a:t>Max.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Wochendosis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1000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mg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Ferinject®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200">
                <a:latin typeface="Calibri"/>
                <a:cs typeface="Calibri"/>
              </a:rPr>
              <a:t>Ab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50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können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1000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Ferinject®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Einzeldosis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verabreicht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werden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Letzte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Eisengabe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idealerweise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14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Tage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OPS-</a:t>
            </a:r>
            <a:r>
              <a:rPr dirty="0" sz="2200" spc="-25">
                <a:latin typeface="Calibri"/>
                <a:cs typeface="Calibri"/>
              </a:rPr>
              <a:t>Termin,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aber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auch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später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möglich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23544" y="1825751"/>
            <a:ext cx="105410" cy="4251960"/>
          </a:xfrm>
          <a:custGeom>
            <a:avLst/>
            <a:gdLst/>
            <a:ahLst/>
            <a:cxnLst/>
            <a:rect l="l" t="t" r="r" b="b"/>
            <a:pathLst>
              <a:path w="105409" h="4251960">
                <a:moveTo>
                  <a:pt x="105156" y="0"/>
                </a:moveTo>
                <a:lnTo>
                  <a:pt x="0" y="0"/>
                </a:lnTo>
                <a:lnTo>
                  <a:pt x="0" y="4251960"/>
                </a:lnTo>
                <a:lnTo>
                  <a:pt x="105156" y="4251960"/>
                </a:lnTo>
                <a:lnTo>
                  <a:pt x="105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264" y="302513"/>
            <a:ext cx="6543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55"/>
              <a:t> </a:t>
            </a:r>
            <a:r>
              <a:rPr dirty="0"/>
              <a:t>–bei</a:t>
            </a:r>
            <a:r>
              <a:rPr dirty="0" spc="-110"/>
              <a:t> </a:t>
            </a:r>
            <a:r>
              <a:rPr dirty="0" spc="-10"/>
              <a:t>dringlichen</a:t>
            </a:r>
            <a:r>
              <a:rPr dirty="0" spc="-140"/>
              <a:t> </a:t>
            </a:r>
            <a:r>
              <a:rPr dirty="0" spc="-35"/>
              <a:t>OP’s</a:t>
            </a:r>
            <a:r>
              <a:rPr dirty="0" spc="-125"/>
              <a:t> </a:t>
            </a:r>
            <a:r>
              <a:rPr dirty="0"/>
              <a:t>(zB</a:t>
            </a:r>
            <a:r>
              <a:rPr dirty="0" spc="-105"/>
              <a:t> </a:t>
            </a:r>
            <a:r>
              <a:rPr dirty="0" spc="-25"/>
              <a:t>Tumorchirurgie)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74216" y="892555"/>
            <a:ext cx="3578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Anwendung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</a:t>
            </a:r>
            <a:r>
              <a:rPr dirty="0" u="sng" sz="18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Schemas</a:t>
            </a:r>
            <a:r>
              <a:rPr dirty="0" u="sng" sz="18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nach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Spahn: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90642" y="942847"/>
            <a:ext cx="30168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Lancet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2019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Jun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1;393(10187):2201-2212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9639" y="1245426"/>
            <a:ext cx="80645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9639" y="1883706"/>
            <a:ext cx="80645" cy="336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600" spc="-5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dirty="0" sz="1600" spc="-5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dirty="0" sz="1600" spc="-5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dirty="0" sz="1600" spc="-5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6939" y="1484233"/>
            <a:ext cx="8941435" cy="502539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latin typeface="Calibri"/>
                <a:cs typeface="Calibri"/>
              </a:rPr>
              <a:t>20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mg/kg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Eisencarboxymaltose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(Ferinject®)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dirty="0" sz="1800" spc="-20"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ct val="1161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40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000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Erythropoietin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alpha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(entspricht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µg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Darbepoietin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bzw.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Amp.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Aranesp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100®) </a:t>
            </a:r>
            <a:r>
              <a:rPr dirty="0" sz="1800" spc="-20"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59"/>
              </a:spcBef>
            </a:pP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Vitamin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B12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sc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45"/>
              </a:spcBef>
            </a:pPr>
            <a:r>
              <a:rPr dirty="0" sz="1800" spc="-20"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Folsäure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po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NW: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Erythropoietin: </a:t>
            </a:r>
            <a:r>
              <a:rPr dirty="0" sz="1600" spc="-10">
                <a:latin typeface="Calibri"/>
                <a:cs typeface="Calibri"/>
              </a:rPr>
              <a:t>kurzzeitig: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Nausea,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Erbrechen,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Durchfall,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Kopfschmerzen,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Schmerzen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der</a:t>
            </a:r>
            <a:endParaRPr sz="1600">
              <a:latin typeface="Calibri"/>
              <a:cs typeface="Calibri"/>
            </a:endParaRPr>
          </a:p>
          <a:p>
            <a:pPr marL="2865755">
              <a:lnSpc>
                <a:spcPct val="100000"/>
              </a:lnSpc>
              <a:spcBef>
                <a:spcPts val="434"/>
              </a:spcBef>
            </a:pPr>
            <a:r>
              <a:rPr dirty="0" sz="1600" spc="-10">
                <a:latin typeface="Calibri"/>
                <a:cs typeface="Calibri"/>
              </a:rPr>
              <a:t>Einstichstelle,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grippeähnliche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Symptome</a:t>
            </a:r>
            <a:endParaRPr sz="1600">
              <a:latin typeface="Calibri"/>
              <a:cs typeface="Calibri"/>
            </a:endParaRPr>
          </a:p>
          <a:p>
            <a:pPr marL="655955" marR="2067560" indent="1289050">
              <a:lnSpc>
                <a:spcPct val="121900"/>
              </a:lnSpc>
            </a:pPr>
            <a:r>
              <a:rPr dirty="0" sz="1600">
                <a:latin typeface="Calibri"/>
                <a:cs typeface="Calibri"/>
              </a:rPr>
              <a:t>langfristig: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aHT,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thromboembolische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Ereignisse,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Schlaganfall Aranesp®-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Fertigspritze: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cave:</a:t>
            </a:r>
            <a:r>
              <a:rPr dirty="0" u="sng" sz="16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Latex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nur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nach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Rücksprache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Kaderarzt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Anästhesie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Operateur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ggf.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Verabreichung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Tagesklinik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05256" y="1342643"/>
            <a:ext cx="181610" cy="4334510"/>
          </a:xfrm>
          <a:custGeom>
            <a:avLst/>
            <a:gdLst/>
            <a:ahLst/>
            <a:cxnLst/>
            <a:rect l="l" t="t" r="r" b="b"/>
            <a:pathLst>
              <a:path w="181609" h="4334510">
                <a:moveTo>
                  <a:pt x="181356" y="0"/>
                </a:moveTo>
                <a:lnTo>
                  <a:pt x="0" y="0"/>
                </a:lnTo>
                <a:lnTo>
                  <a:pt x="0" y="544068"/>
                </a:lnTo>
                <a:lnTo>
                  <a:pt x="0" y="4334256"/>
                </a:lnTo>
                <a:lnTo>
                  <a:pt x="181356" y="4334256"/>
                </a:lnTo>
                <a:lnTo>
                  <a:pt x="181356" y="544068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Praktische</a:t>
            </a:r>
            <a:r>
              <a:rPr dirty="0" spc="-95"/>
              <a:t> </a:t>
            </a:r>
            <a:r>
              <a:rPr dirty="0" spc="-30"/>
              <a:t>Anwendung:</a:t>
            </a:r>
            <a:r>
              <a:rPr dirty="0" spc="-100"/>
              <a:t> </a:t>
            </a:r>
            <a:r>
              <a:rPr dirty="0" spc="-10"/>
              <a:t>Schema</a:t>
            </a:r>
            <a:r>
              <a:rPr dirty="0" spc="-100"/>
              <a:t> </a:t>
            </a:r>
            <a:r>
              <a:rPr dirty="0"/>
              <a:t>nach</a:t>
            </a:r>
            <a:r>
              <a:rPr dirty="0" spc="-105"/>
              <a:t> </a:t>
            </a:r>
            <a:r>
              <a:rPr dirty="0" spc="-10"/>
              <a:t>Spahn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11782"/>
            <a:ext cx="5696585" cy="394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Pat.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R.A.,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81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lap.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Hemikolektomie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rechts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5.4.2023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89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28.3.</a:t>
            </a:r>
            <a:endParaRPr sz="2000">
              <a:latin typeface="Calibri"/>
              <a:cs typeface="Calibri"/>
            </a:endParaRPr>
          </a:p>
          <a:p>
            <a:pPr marL="12700" marR="2467610" indent="55880">
              <a:lnSpc>
                <a:spcPts val="3160"/>
              </a:lnSpc>
              <a:spcBef>
                <a:spcPts val="225"/>
              </a:spcBef>
            </a:pPr>
            <a:r>
              <a:rPr dirty="0" sz="2000">
                <a:latin typeface="Calibri"/>
                <a:cs typeface="Calibri"/>
              </a:rPr>
              <a:t>-&gt;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Gabe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Ferinject </a:t>
            </a: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Darbepoietin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sc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Vit.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B12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mg</a:t>
            </a:r>
            <a:r>
              <a:rPr dirty="0" sz="2000" spc="-25">
                <a:latin typeface="Calibri"/>
                <a:cs typeface="Calibri"/>
              </a:rPr>
              <a:t> sc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Folsäure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mg/d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OPS-</a:t>
            </a:r>
            <a:r>
              <a:rPr dirty="0" sz="2000" spc="-25">
                <a:latin typeface="Calibri"/>
                <a:cs typeface="Calibri"/>
              </a:rPr>
              <a:t>Tag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103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3.4.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97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7.4.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104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10.4.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Halbwertszeit</a:t>
            </a:r>
            <a:r>
              <a:rPr dirty="0" spc="-95"/>
              <a:t> </a:t>
            </a:r>
            <a:r>
              <a:rPr dirty="0" spc="-25"/>
              <a:t>Darbepoietin</a:t>
            </a:r>
            <a:r>
              <a:rPr dirty="0" spc="-95"/>
              <a:t> </a:t>
            </a:r>
            <a:r>
              <a:rPr dirty="0"/>
              <a:t>iv</a:t>
            </a:r>
            <a:r>
              <a:rPr dirty="0" spc="-30"/>
              <a:t> </a:t>
            </a:r>
            <a:r>
              <a:rPr dirty="0"/>
              <a:t>vs</a:t>
            </a:r>
            <a:r>
              <a:rPr dirty="0" spc="-60"/>
              <a:t> </a:t>
            </a:r>
            <a:r>
              <a:rPr dirty="0" spc="-25"/>
              <a:t>sc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576" y="1825751"/>
            <a:ext cx="771753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504"/>
            <a:ext cx="2925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30"/>
              <a:t> </a:t>
            </a:r>
            <a:r>
              <a:rPr dirty="0"/>
              <a:t>und</a:t>
            </a:r>
            <a:r>
              <a:rPr dirty="0" spc="-110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11782"/>
            <a:ext cx="8266430" cy="2849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PBM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auch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Gerinnungsmanagement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präoperativ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(Gerinnungskarte)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intraoperativ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(Tranexamsäure, </a:t>
            </a:r>
            <a:r>
              <a:rPr dirty="0" sz="2000">
                <a:latin typeface="Calibri"/>
                <a:cs typeface="Calibri"/>
              </a:rPr>
              <a:t>Fibrinogen,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Gerinnungsfaktoren,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(ROTEM))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4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postoperativ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(Gerinnungsoptimierung,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Tranexamsäure)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57378"/>
            <a:ext cx="24060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PBM-</a:t>
            </a:r>
            <a:r>
              <a:rPr dirty="0" spc="-135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875791"/>
            <a:ext cx="65811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dirty="0" sz="2000" spc="-25">
                <a:latin typeface="Calibri"/>
                <a:cs typeface="Calibri"/>
              </a:rPr>
              <a:t>6.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individualisierter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sparsamer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Einsatz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Blutprodukten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2080006"/>
            <a:ext cx="8771890" cy="2739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EC-</a:t>
            </a:r>
            <a:r>
              <a:rPr dirty="0" sz="2000">
                <a:latin typeface="Calibri"/>
                <a:cs typeface="Calibri"/>
              </a:rPr>
              <a:t>Gabe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gemäss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individuellen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Transfusionstriggern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(ausser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Massentransfusion)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erwartete Anämie-Toleranz: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60"/>
              </a:spcBef>
            </a:pPr>
            <a:r>
              <a:rPr dirty="0" sz="2000" spc="-10" b="1">
                <a:latin typeface="Calibri"/>
                <a:cs typeface="Calibri"/>
              </a:rPr>
              <a:t>Mercuriali-Algorithmus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tolerierter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Ery-</a:t>
            </a:r>
            <a:r>
              <a:rPr dirty="0" sz="2000" spc="-20">
                <a:latin typeface="Calibri"/>
                <a:cs typeface="Calibri"/>
              </a:rPr>
              <a:t>Verlust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Blutvolumen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(Hkt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präop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tol.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postop)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0.91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Annäherung: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tolerierter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Blutverlust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tolerierter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Ery-</a:t>
            </a:r>
            <a:r>
              <a:rPr dirty="0" sz="2000" spc="-20">
                <a:latin typeface="Calibri"/>
                <a:cs typeface="Calibri"/>
              </a:rPr>
              <a:t>Verlust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0"/>
              <a:t>Blutprodukte</a:t>
            </a:r>
            <a:r>
              <a:rPr dirty="0" sz="3600" spc="-140"/>
              <a:t> </a:t>
            </a:r>
            <a:r>
              <a:rPr dirty="0" sz="3600" spc="-45"/>
              <a:t>können</a:t>
            </a:r>
            <a:r>
              <a:rPr dirty="0" sz="3600" spc="-140"/>
              <a:t> </a:t>
            </a:r>
            <a:r>
              <a:rPr dirty="0" sz="3600" spc="-20"/>
              <a:t>Leben</a:t>
            </a:r>
            <a:r>
              <a:rPr dirty="0" sz="3600" spc="-150"/>
              <a:t> </a:t>
            </a:r>
            <a:r>
              <a:rPr dirty="0" sz="3600" spc="-10"/>
              <a:t>retten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631560" y="3839336"/>
            <a:ext cx="9277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aber…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98525"/>
            <a:ext cx="25660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latin typeface="Calibri Light"/>
                <a:cs typeface="Calibri Light"/>
              </a:rPr>
              <a:t>PBM</a:t>
            </a:r>
            <a:r>
              <a:rPr dirty="0" sz="2800" spc="-114" b="0">
                <a:latin typeface="Calibri Light"/>
                <a:cs typeface="Calibri Light"/>
              </a:rPr>
              <a:t> </a:t>
            </a:r>
            <a:r>
              <a:rPr dirty="0" sz="2800" b="0">
                <a:latin typeface="Calibri Light"/>
                <a:cs typeface="Calibri Light"/>
              </a:rPr>
              <a:t>und</a:t>
            </a:r>
            <a:r>
              <a:rPr dirty="0" sz="2800" spc="-105" b="0">
                <a:latin typeface="Calibri Light"/>
                <a:cs typeface="Calibri Light"/>
              </a:rPr>
              <a:t> </a:t>
            </a:r>
            <a:r>
              <a:rPr dirty="0" sz="2800" spc="-10" b="0">
                <a:latin typeface="Calibri Light"/>
                <a:cs typeface="Calibri Light"/>
              </a:rPr>
              <a:t>Formeln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965707"/>
            <a:ext cx="24206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Mercuriali-</a:t>
            </a:r>
            <a:r>
              <a:rPr dirty="0" sz="2000" spc="-10">
                <a:latin typeface="Calibri"/>
                <a:cs typeface="Calibri"/>
              </a:rPr>
              <a:t>Algorithmus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496811" y="518159"/>
            <a:ext cx="4857115" cy="6273800"/>
            <a:chOff x="6496811" y="518159"/>
            <a:chExt cx="4857115" cy="62738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6811" y="573023"/>
              <a:ext cx="4856988" cy="621846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99859" y="518159"/>
              <a:ext cx="4853940" cy="307975"/>
            </a:xfrm>
            <a:custGeom>
              <a:avLst/>
              <a:gdLst/>
              <a:ahLst/>
              <a:cxnLst/>
              <a:rect l="l" t="t" r="r" b="b"/>
              <a:pathLst>
                <a:path w="4853940" h="307975">
                  <a:moveTo>
                    <a:pt x="485394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853940" y="307848"/>
                  </a:lnTo>
                  <a:lnTo>
                    <a:pt x="4853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175372" y="539622"/>
            <a:ext cx="1795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Berechnung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Bluvolumen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96812" y="733043"/>
            <a:ext cx="4857115" cy="368935"/>
          </a:xfrm>
          <a:custGeom>
            <a:avLst/>
            <a:gdLst/>
            <a:ahLst/>
            <a:cxnLst/>
            <a:rect l="l" t="t" r="r" b="b"/>
            <a:pathLst>
              <a:path w="4857115" h="368934">
                <a:moveTo>
                  <a:pt x="4856988" y="0"/>
                </a:moveTo>
                <a:lnTo>
                  <a:pt x="4773168" y="0"/>
                </a:lnTo>
                <a:lnTo>
                  <a:pt x="4773168" y="74676"/>
                </a:lnTo>
                <a:lnTo>
                  <a:pt x="0" y="74676"/>
                </a:lnTo>
                <a:lnTo>
                  <a:pt x="0" y="345948"/>
                </a:lnTo>
                <a:lnTo>
                  <a:pt x="4773168" y="345948"/>
                </a:lnTo>
                <a:lnTo>
                  <a:pt x="4773168" y="368808"/>
                </a:lnTo>
                <a:lnTo>
                  <a:pt x="4856988" y="368808"/>
                </a:lnTo>
                <a:lnTo>
                  <a:pt x="4856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0058"/>
            <a:ext cx="57334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/>
              <a:t>PBM</a:t>
            </a:r>
            <a:r>
              <a:rPr dirty="0" sz="2500" spc="-70"/>
              <a:t> </a:t>
            </a:r>
            <a:r>
              <a:rPr dirty="0" sz="2500"/>
              <a:t>-</a:t>
            </a:r>
            <a:r>
              <a:rPr dirty="0" sz="2500" spc="-15"/>
              <a:t> </a:t>
            </a:r>
            <a:r>
              <a:rPr dirty="0" sz="2500" spc="-40"/>
              <a:t>maximal-</a:t>
            </a:r>
            <a:r>
              <a:rPr dirty="0" sz="2500" spc="-35"/>
              <a:t>tolerabler</a:t>
            </a:r>
            <a:r>
              <a:rPr dirty="0" sz="2500" spc="-50"/>
              <a:t> </a:t>
            </a:r>
            <a:r>
              <a:rPr dirty="0" sz="2500" spc="-20"/>
              <a:t>Erythrozytenverlust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877951"/>
            <a:ext cx="10286365" cy="5524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Frau:</a:t>
            </a:r>
            <a:r>
              <a:rPr dirty="0" u="sng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1,65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65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36%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(Hb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minimal-</a:t>
            </a:r>
            <a:r>
              <a:rPr dirty="0" sz="2000">
                <a:latin typeface="Calibri"/>
                <a:cs typeface="Calibri"/>
              </a:rPr>
              <a:t>tolerabler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(Hb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g/l)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BV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0,3561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1,653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0,03308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65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0,1833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3.938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spcBef>
                <a:spcPts val="280"/>
              </a:spcBef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EV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3.938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0,36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 0,91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1.290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spcBef>
                <a:spcPts val="275"/>
              </a:spcBef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tvEV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3.938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 (0,36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0,21)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0,91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538</a:t>
            </a:r>
            <a:r>
              <a:rPr dirty="0" sz="2000" spc="-25" b="1">
                <a:latin typeface="Calibri"/>
                <a:cs typeface="Calibri"/>
              </a:rPr>
              <a:t> ml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Calibri"/>
              <a:buChar char="•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Mann: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1,85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39%(Hb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g/l),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minimal-</a:t>
            </a:r>
            <a:r>
              <a:rPr dirty="0" sz="2000">
                <a:latin typeface="Calibri"/>
                <a:cs typeface="Calibri"/>
              </a:rPr>
              <a:t>tolerabler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(Hb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70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g/l)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BV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0,3669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1,853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0,03219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90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0,6041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5.824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spcBef>
                <a:spcPts val="280"/>
              </a:spcBef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EV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Ausgangs-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5.824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0,39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 0,91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2.067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spcBef>
                <a:spcPts val="275"/>
              </a:spcBef>
              <a:buChar char="•"/>
              <a:tabLst>
                <a:tab pos="196215" algn="l"/>
              </a:tabLst>
            </a:pPr>
            <a:r>
              <a:rPr dirty="0" sz="2000">
                <a:latin typeface="Calibri"/>
                <a:cs typeface="Calibri"/>
              </a:rPr>
              <a:t>tvEV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BV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5.824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(0,39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0,21)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0,91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 </a:t>
            </a:r>
            <a:r>
              <a:rPr dirty="0" sz="2000" b="1">
                <a:latin typeface="Calibri"/>
                <a:cs typeface="Calibri"/>
              </a:rPr>
              <a:t>954</a:t>
            </a:r>
            <a:r>
              <a:rPr dirty="0" sz="2000" spc="-25" b="1">
                <a:latin typeface="Calibri"/>
                <a:cs typeface="Calibri"/>
              </a:rPr>
              <a:t> ml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</a:pPr>
            <a:r>
              <a:rPr dirty="0" sz="2000">
                <a:latin typeface="Calibri"/>
                <a:cs typeface="Calibri"/>
              </a:rPr>
              <a:t>BV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Blutvolumen;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Hämatokrit;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KGr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Körpergröße;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KGw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Körpergewicht;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tvEV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tolerierbares verlorenes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Erythrozytenvolumen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000">
              <a:latin typeface="Calibri"/>
              <a:cs typeface="Calibri"/>
            </a:endParaRPr>
          </a:p>
          <a:p>
            <a:pPr marL="12700" marR="668655">
              <a:lnSpc>
                <a:spcPct val="70000"/>
              </a:lnSpc>
            </a:pPr>
            <a:r>
              <a:rPr dirty="0" sz="2000">
                <a:latin typeface="Calibri"/>
                <a:cs typeface="Calibri"/>
              </a:rPr>
              <a:t>Ein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kann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zum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Erreichen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identischen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minimal-</a:t>
            </a:r>
            <a:r>
              <a:rPr dirty="0" sz="2000">
                <a:latin typeface="Calibri"/>
                <a:cs typeface="Calibri"/>
              </a:rPr>
              <a:t>tolerablen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Hkt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fast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doppelt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viel </a:t>
            </a:r>
            <a:r>
              <a:rPr dirty="0" sz="2000" spc="-10" b="1">
                <a:latin typeface="Calibri"/>
                <a:cs typeface="Calibri"/>
              </a:rPr>
              <a:t>Erythrozytenvolumen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(EV)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verlieren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eine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Frau.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8079"/>
            <a:ext cx="5648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PBM:</a:t>
            </a:r>
            <a:r>
              <a:rPr dirty="0" spc="-110"/>
              <a:t> </a:t>
            </a:r>
            <a:r>
              <a:rPr dirty="0" spc="-25"/>
              <a:t>physiologische</a:t>
            </a:r>
            <a:r>
              <a:rPr dirty="0" spc="-135"/>
              <a:t> </a:t>
            </a:r>
            <a:r>
              <a:rPr dirty="0" spc="-30"/>
              <a:t>Transfusionstrigger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806322"/>
            <a:ext cx="10801350" cy="100266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dirty="0" sz="1800">
                <a:latin typeface="Calibri"/>
                <a:cs typeface="Calibri"/>
              </a:rPr>
              <a:t>klinische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Symptome,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gesicherter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Anämie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strikter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Normovolämie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anämische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Hypoxie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hinweisen können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1800" spc="-10" b="1">
                <a:latin typeface="Calibri"/>
                <a:cs typeface="Calibri"/>
              </a:rPr>
              <a:t>kardiopulmonale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Symptome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1781937"/>
            <a:ext cx="139700" cy="13030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83410" y="1781937"/>
            <a:ext cx="2999105" cy="1303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02130">
              <a:lnSpc>
                <a:spcPct val="1167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Tachykardie Hypotension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6100"/>
              </a:lnSpc>
            </a:pPr>
            <a:r>
              <a:rPr dirty="0" sz="1800" spc="-10">
                <a:latin typeface="Calibri"/>
                <a:cs typeface="Calibri"/>
              </a:rPr>
              <a:t>Blutdruckabfall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unklarer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Genese Dyspnoe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6939" y="3423666"/>
            <a:ext cx="3644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ischämiebedingte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EKG-</a:t>
            </a:r>
            <a:r>
              <a:rPr dirty="0" sz="1800" spc="-10" b="1">
                <a:latin typeface="Calibri"/>
                <a:cs typeface="Calibri"/>
              </a:rPr>
              <a:t>Veränderungen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6939" y="3696461"/>
            <a:ext cx="139700" cy="98425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78838" y="3696461"/>
            <a:ext cx="6794500" cy="984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1455420">
              <a:lnSpc>
                <a:spcPct val="1167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neu </a:t>
            </a:r>
            <a:r>
              <a:rPr dirty="0" sz="1800" spc="-10">
                <a:latin typeface="Calibri"/>
                <a:cs typeface="Calibri"/>
              </a:rPr>
              <a:t>auftretende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ST-</a:t>
            </a:r>
            <a:r>
              <a:rPr dirty="0" sz="1800" spc="-20">
                <a:latin typeface="Calibri"/>
                <a:cs typeface="Calibri"/>
              </a:rPr>
              <a:t>Strecken-</a:t>
            </a:r>
            <a:r>
              <a:rPr dirty="0" sz="1800" spc="-10">
                <a:latin typeface="Calibri"/>
                <a:cs typeface="Calibri"/>
              </a:rPr>
              <a:t>Senkungen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10">
                <a:latin typeface="Calibri"/>
                <a:cs typeface="Calibri"/>
              </a:rPr>
              <a:t>Hebungen </a:t>
            </a:r>
            <a:r>
              <a:rPr dirty="0" sz="1800">
                <a:latin typeface="Calibri"/>
                <a:cs typeface="Calibri"/>
              </a:rPr>
              <a:t>neu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auftretende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Rhythmusstörungen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latin typeface="Calibri"/>
                <a:cs typeface="Calibri"/>
              </a:rPr>
              <a:t>neue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regionale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myokardiale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Kontraktionsstörungen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Echokardiogramm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6939" y="5019547"/>
            <a:ext cx="561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globale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Indices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einer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unzureichenden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Sauerstoffversorgung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6939" y="5293563"/>
            <a:ext cx="139700" cy="13017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 spc="-5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69694" y="5293563"/>
            <a:ext cx="4671060" cy="13017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latin typeface="Calibri"/>
                <a:cs typeface="Calibri"/>
              </a:rPr>
              <a:t>Anstieg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O2-</a:t>
            </a:r>
            <a:r>
              <a:rPr dirty="0" sz="1800">
                <a:latin typeface="Calibri"/>
                <a:cs typeface="Calibri"/>
              </a:rPr>
              <a:t>Extraktion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&gt;50%</a:t>
            </a:r>
            <a:endParaRPr sz="18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latin typeface="Calibri"/>
                <a:cs typeface="Calibri"/>
              </a:rPr>
              <a:t>Abfall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O2-</a:t>
            </a:r>
            <a:r>
              <a:rPr dirty="0" sz="1800">
                <a:latin typeface="Calibri"/>
                <a:cs typeface="Calibri"/>
              </a:rPr>
              <a:t>Aufnahme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&gt;10%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Ausgangswert</a:t>
            </a:r>
            <a:endParaRPr sz="1800">
              <a:latin typeface="Calibri"/>
              <a:cs typeface="Calibri"/>
            </a:endParaRPr>
          </a:p>
          <a:p>
            <a:pPr marL="26034" marR="467995" indent="-13970">
              <a:lnSpc>
                <a:spcPct val="116100"/>
              </a:lnSpc>
              <a:spcBef>
                <a:spcPts val="10"/>
              </a:spcBef>
            </a:pPr>
            <a:r>
              <a:rPr dirty="0" sz="1800">
                <a:latin typeface="Calibri"/>
                <a:cs typeface="Calibri"/>
              </a:rPr>
              <a:t>Abfall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zentralvenösen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O2-</a:t>
            </a:r>
            <a:r>
              <a:rPr dirty="0" sz="1800">
                <a:latin typeface="Calibri"/>
                <a:cs typeface="Calibri"/>
              </a:rPr>
              <a:t>Sättigung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&lt;60% </a:t>
            </a:r>
            <a:r>
              <a:rPr dirty="0" sz="1800" spc="-10">
                <a:latin typeface="Calibri"/>
                <a:cs typeface="Calibri"/>
              </a:rPr>
              <a:t>Laktatazidose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(Laktat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&gt;2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mmol/l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Azidose)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pc="-40"/>
              <a:t>angestrebte postoperative</a:t>
            </a:r>
            <a:r>
              <a:rPr dirty="0" spc="-45"/>
              <a:t> </a:t>
            </a:r>
            <a:r>
              <a:rPr dirty="0" spc="-40"/>
              <a:t>Transfusionstrigger</a:t>
            </a:r>
            <a:r>
              <a:rPr dirty="0" spc="-35"/>
              <a:t> </a:t>
            </a:r>
            <a:r>
              <a:rPr dirty="0"/>
              <a:t>und</a:t>
            </a:r>
            <a:r>
              <a:rPr dirty="0" spc="-40"/>
              <a:t> </a:t>
            </a:r>
            <a:r>
              <a:rPr dirty="0" spc="-45"/>
              <a:t>(Ko-</a:t>
            </a:r>
            <a:r>
              <a:rPr dirty="0" spc="-10"/>
              <a:t>)Morbiditäten</a:t>
            </a:r>
          </a:p>
          <a:p>
            <a:pPr algn="ctr" marR="1007110">
              <a:lnSpc>
                <a:spcPct val="100000"/>
              </a:lnSpc>
              <a:spcBef>
                <a:spcPts val="570"/>
              </a:spcBef>
            </a:pPr>
            <a:r>
              <a:rPr dirty="0" sz="2000" spc="-25" b="0">
                <a:latin typeface="Calibri"/>
                <a:cs typeface="Calibri"/>
              </a:rPr>
              <a:t>Hb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97889" y="1404217"/>
          <a:ext cx="10074910" cy="4708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4160"/>
                <a:gridCol w="1965960"/>
                <a:gridCol w="3957320"/>
              </a:tblGrid>
              <a:tr h="548005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21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SHF: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ohne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cv-Risikofrakturen: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ts val="221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ts val="221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cave:</a:t>
                      </a:r>
                      <a:r>
                        <a:rPr dirty="0" sz="20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frailty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0327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14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intraabd.</a:t>
                      </a:r>
                      <a:r>
                        <a:rPr dirty="0" sz="2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onkolog.</a:t>
                      </a:r>
                      <a:r>
                        <a:rPr dirty="0" sz="20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Eingriffe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0504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814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05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03960">
                <a:tc>
                  <a:txBody>
                    <a:bodyPr/>
                    <a:lstStyle/>
                    <a:p>
                      <a:pPr marL="260350" marR="44450" indent="-229235">
                        <a:lnSpc>
                          <a:spcPct val="1315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Gefäss-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Kardioeingriffe,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IPS-Pat., kardial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vorbelasteter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Pat.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5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(-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90)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4866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cave: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akut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chronisch</a:t>
                      </a:r>
                      <a:r>
                        <a:rPr dirty="0" u="sng" sz="2000" spc="-5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(70</a:t>
                      </a:r>
                      <a:r>
                        <a:rPr dirty="0" u="sng" sz="2000" spc="-6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2000" spc="-2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g/l)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0200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2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Sepsis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114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70-90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1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0264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1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GCS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987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9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4864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2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obere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GI-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Blutung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u="sng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kein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Schock)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114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70-80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g/l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1140"/>
                </a:tc>
                <a:tc>
                  <a:txBody>
                    <a:bodyPr/>
                    <a:lstStyle/>
                    <a:p>
                      <a:pPr marL="733425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cave: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cv-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Komorbidität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114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6876668" y="6605117"/>
            <a:ext cx="4747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nach: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Welte/Zacharowski: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individualisierte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Transfusionstrigger,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A&amp;I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13892"/>
            <a:ext cx="24504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PBM-</a:t>
            </a:r>
            <a:r>
              <a:rPr dirty="0" spc="165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11782"/>
            <a:ext cx="9665335" cy="2739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1620" indent="-248920">
              <a:lnSpc>
                <a:spcPct val="100000"/>
              </a:lnSpc>
              <a:spcBef>
                <a:spcPts val="105"/>
              </a:spcBef>
              <a:buAutoNum type="arabicPeriod" startAt="7"/>
              <a:tabLst>
                <a:tab pos="261620" algn="l"/>
              </a:tabLst>
            </a:pPr>
            <a:r>
              <a:rPr dirty="0" sz="2000" spc="-10">
                <a:latin typeface="Calibri"/>
                <a:cs typeface="Calibri"/>
              </a:rPr>
              <a:t>Narkoseführung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buFont typeface="Calibri"/>
              <a:buAutoNum type="arabicPeriod" startAt="7"/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hohe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O2-Gabe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tiefen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Hb-Werten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Optimierung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Kreislaufverhältnisse </a:t>
            </a: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tiefen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Hb-Werten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(AK,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aBGA,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ggf.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proAQT/PICCO)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8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permissive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Hypotonie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Blutungen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Abhängigkeit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Nebendiagnosen/Co-Morbiditäten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70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Transfusionsstatistik</a:t>
            </a:r>
            <a:r>
              <a:rPr dirty="0" spc="-5"/>
              <a:t> </a:t>
            </a:r>
            <a:r>
              <a:rPr dirty="0" spc="-20"/>
              <a:t>2022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31850" y="1684273"/>
          <a:ext cx="8634095" cy="516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7225"/>
                <a:gridCol w="1277620"/>
                <a:gridCol w="1988184"/>
                <a:gridCol w="1862454"/>
                <a:gridCol w="1489709"/>
              </a:tblGrid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FGP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Aufteilung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Medizin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1238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372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60.9%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Orthopädie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400"/>
                        </a:lnSpc>
                        <a:spcBef>
                          <a:spcPts val="6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13.2%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16.4%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Gynäkologie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80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3.9%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Urologie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5.4%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Plast.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0.0%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62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2395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2395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5"/>
                        </a:lnSpc>
                        <a:spcBef>
                          <a:spcPts val="62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0.1%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0.0%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45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Gebs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0"/>
                        </a:lnSpc>
                        <a:spcBef>
                          <a:spcPts val="62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0.0%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0"/>
                        </a:lnSpc>
                        <a:spcBef>
                          <a:spcPts val="78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2033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2390"/>
                        </a:lnSpc>
                        <a:spcBef>
                          <a:spcPts val="785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390"/>
                        </a:lnSpc>
                        <a:spcBef>
                          <a:spcPts val="785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2390"/>
                        </a:lnSpc>
                        <a:spcBef>
                          <a:spcPts val="78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504"/>
            <a:ext cx="52971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Verabreichungsort</a:t>
            </a:r>
            <a:r>
              <a:rPr dirty="0" spc="-80"/>
              <a:t> </a:t>
            </a:r>
            <a:r>
              <a:rPr dirty="0"/>
              <a:t>von</a:t>
            </a:r>
            <a:r>
              <a:rPr dirty="0" spc="-60"/>
              <a:t> </a:t>
            </a:r>
            <a:r>
              <a:rPr dirty="0" spc="-10"/>
              <a:t>Blutkonserven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31850" y="1245742"/>
          <a:ext cx="8354059" cy="510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9950"/>
                <a:gridCol w="1153795"/>
                <a:gridCol w="1875154"/>
                <a:gridCol w="1154429"/>
                <a:gridCol w="1943100"/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OPS/AWR/NF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Gebs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Medizin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788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208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242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Orthopädie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Gynäkologie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400"/>
                        </a:lnSpc>
                        <a:spcBef>
                          <a:spcPts val="37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Urologie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82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2395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Plast.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6195">
                        <a:lnSpc>
                          <a:spcPts val="239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2395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Handchirurgie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  <a:spcBef>
                          <a:spcPts val="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  <a:spcBef>
                          <a:spcPts val="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ts val="2395"/>
                        </a:lnSpc>
                        <a:spcBef>
                          <a:spcPts val="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6830">
                        <a:lnSpc>
                          <a:spcPts val="2395"/>
                        </a:lnSpc>
                        <a:spcBef>
                          <a:spcPts val="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4445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Gebs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5"/>
                        </a:lnSpc>
                        <a:spcBef>
                          <a:spcPts val="37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1255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441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39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504"/>
            <a:ext cx="2925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30"/>
              <a:t> </a:t>
            </a:r>
            <a:r>
              <a:rPr dirty="0"/>
              <a:t>und</a:t>
            </a:r>
            <a:r>
              <a:rPr dirty="0" spc="-110"/>
              <a:t> </a:t>
            </a:r>
            <a:r>
              <a:rPr dirty="0" spc="-10"/>
              <a:t>Anästhesie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43173" y="2259025"/>
            <a:ext cx="6102350" cy="3519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…es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gibt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viel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zu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tun…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800">
              <a:latin typeface="Calibri"/>
              <a:cs typeface="Calibri"/>
            </a:endParaRPr>
          </a:p>
          <a:p>
            <a:pPr algn="ctr" marL="1091565" marR="1083945">
              <a:lnSpc>
                <a:spcPct val="119700"/>
              </a:lnSpc>
            </a:pPr>
            <a:r>
              <a:rPr dirty="0" sz="2800">
                <a:latin typeface="Calibri"/>
                <a:cs typeface="Calibri"/>
              </a:rPr>
              <a:t>Leisten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unseren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Beitrag </a:t>
            </a:r>
            <a:r>
              <a:rPr dirty="0" sz="2800" spc="-25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800" spc="-10">
                <a:latin typeface="Calibri"/>
                <a:cs typeface="Calibri"/>
              </a:rPr>
              <a:t>ermuntern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anderen,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mitzuziehen…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latin typeface="Calibri"/>
                <a:cs typeface="Calibri"/>
              </a:rPr>
              <a:t>Vielen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Dank!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96" y="473963"/>
            <a:ext cx="8354673" cy="56418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6994" y="2860416"/>
            <a:ext cx="5556250" cy="1376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dirty="0" sz="4000" b="0">
                <a:latin typeface="Calibri"/>
                <a:cs typeface="Calibri"/>
              </a:rPr>
              <a:t>Mitglieder</a:t>
            </a:r>
            <a:r>
              <a:rPr dirty="0" sz="4000" spc="-55" b="0">
                <a:latin typeface="Calibri"/>
                <a:cs typeface="Calibri"/>
              </a:rPr>
              <a:t> </a:t>
            </a:r>
            <a:r>
              <a:rPr dirty="0" sz="4000" spc="-35" b="0">
                <a:latin typeface="Calibri"/>
                <a:cs typeface="Calibri"/>
              </a:rPr>
              <a:t>PBM-</a:t>
            </a:r>
            <a:r>
              <a:rPr dirty="0" sz="4000" spc="-10" b="0">
                <a:latin typeface="Calibri"/>
                <a:cs typeface="Calibri"/>
              </a:rPr>
              <a:t>Gruppe </a:t>
            </a:r>
            <a:r>
              <a:rPr dirty="0" sz="4000" b="0">
                <a:latin typeface="Calibri"/>
                <a:cs typeface="Calibri"/>
              </a:rPr>
              <a:t>bisher:</a:t>
            </a:r>
            <a:r>
              <a:rPr dirty="0" sz="4000" spc="-80" b="0">
                <a:latin typeface="Calibri"/>
                <a:cs typeface="Calibri"/>
              </a:rPr>
              <a:t> </a:t>
            </a:r>
            <a:r>
              <a:rPr dirty="0" sz="4000" b="0">
                <a:latin typeface="Calibri"/>
                <a:cs typeface="Calibri"/>
              </a:rPr>
              <a:t>ADu,</a:t>
            </a:r>
            <a:r>
              <a:rPr dirty="0" sz="4000" spc="-80" b="0">
                <a:latin typeface="Calibri"/>
                <a:cs typeface="Calibri"/>
              </a:rPr>
              <a:t> </a:t>
            </a:r>
            <a:r>
              <a:rPr dirty="0" sz="4000" b="0">
                <a:latin typeface="Calibri"/>
                <a:cs typeface="Calibri"/>
              </a:rPr>
              <a:t>ADi,</a:t>
            </a:r>
            <a:r>
              <a:rPr dirty="0" sz="4000" spc="-70" b="0">
                <a:latin typeface="Calibri"/>
                <a:cs typeface="Calibri"/>
              </a:rPr>
              <a:t> </a:t>
            </a:r>
            <a:r>
              <a:rPr dirty="0" sz="4000" b="0">
                <a:latin typeface="Calibri"/>
                <a:cs typeface="Calibri"/>
              </a:rPr>
              <a:t>BOe,</a:t>
            </a:r>
            <a:r>
              <a:rPr dirty="0" sz="4000" spc="-70" b="0">
                <a:latin typeface="Calibri"/>
                <a:cs typeface="Calibri"/>
              </a:rPr>
              <a:t> </a:t>
            </a:r>
            <a:r>
              <a:rPr dirty="0" sz="4000" spc="-25" b="0">
                <a:latin typeface="Calibri"/>
                <a:cs typeface="Calibri"/>
              </a:rPr>
              <a:t>TWi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Risiken</a:t>
            </a:r>
            <a:r>
              <a:rPr dirty="0" spc="-125"/>
              <a:t> </a:t>
            </a:r>
            <a:r>
              <a:rPr dirty="0"/>
              <a:t>von</a:t>
            </a:r>
            <a:r>
              <a:rPr dirty="0" spc="-120"/>
              <a:t> </a:t>
            </a:r>
            <a:r>
              <a:rPr dirty="0" spc="-25"/>
              <a:t>Bluttransfusionen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11782"/>
            <a:ext cx="8180070" cy="3140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alle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Risiken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Blutgruppenbestimmung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25">
                <a:latin typeface="Calibri"/>
                <a:cs typeface="Calibri"/>
              </a:rPr>
              <a:t>Vorräte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Blutprodukten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werden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immer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geringer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20">
                <a:latin typeface="Calibri"/>
                <a:cs typeface="Calibri"/>
              </a:rPr>
              <a:t>Transfusionsreaktionen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(akut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leicht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lebensbedrohlich,</a:t>
            </a:r>
            <a:endParaRPr sz="200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latin typeface="Calibri"/>
                <a:cs typeface="Calibri"/>
              </a:rPr>
              <a:t>chronisch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Immunisierung,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schleichende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Hämolyse)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erhöhte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Morbidität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Mortalität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aufgrund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Immunmodulation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45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/>
              <a:t>was</a:t>
            </a:r>
            <a:r>
              <a:rPr dirty="0" spc="-114"/>
              <a:t> </a:t>
            </a:r>
            <a:r>
              <a:rPr dirty="0"/>
              <a:t>ist</a:t>
            </a:r>
            <a:r>
              <a:rPr dirty="0" spc="-125"/>
              <a:t> </a:t>
            </a:r>
            <a:r>
              <a:rPr dirty="0" spc="-20"/>
              <a:t>das?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715895"/>
            <a:ext cx="9661525" cy="229235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33020">
              <a:lnSpc>
                <a:spcPct val="90000"/>
              </a:lnSpc>
              <a:spcBef>
                <a:spcPts val="385"/>
              </a:spcBef>
            </a:pPr>
            <a:r>
              <a:rPr dirty="0" sz="2400" spc="-10">
                <a:latin typeface="Calibri"/>
                <a:cs typeface="Calibri"/>
              </a:rPr>
              <a:t>Patient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Management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klinisches,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multidisziplinäres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und </a:t>
            </a:r>
            <a:r>
              <a:rPr dirty="0" sz="2400" spc="-10">
                <a:latin typeface="Calibri"/>
                <a:cs typeface="Calibri"/>
              </a:rPr>
              <a:t>patientenzentriertes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Behandlungskonzept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zur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Reduktion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Vermeidung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von </a:t>
            </a:r>
            <a:r>
              <a:rPr dirty="0" sz="2400">
                <a:latin typeface="Calibri"/>
                <a:cs typeface="Calibri"/>
              </a:rPr>
              <a:t>Anämie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Blutverlust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sowie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zum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rationalen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Einsatz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Blutprodukten.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zielt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darauf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Sicherheit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Heilungserfolg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Patientinnen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Patienten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zu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verbessern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94111" y="5548071"/>
            <a:ext cx="9823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Quelle: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USZ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PBM-</a:t>
            </a:r>
            <a:r>
              <a:rPr dirty="0" spc="-135"/>
              <a:t> </a:t>
            </a:r>
            <a:r>
              <a:rPr dirty="0"/>
              <a:t>was</a:t>
            </a:r>
            <a:r>
              <a:rPr dirty="0" spc="-135"/>
              <a:t> </a:t>
            </a:r>
            <a:r>
              <a:rPr dirty="0"/>
              <a:t>ist</a:t>
            </a:r>
            <a:r>
              <a:rPr dirty="0" spc="-140"/>
              <a:t> </a:t>
            </a:r>
            <a:r>
              <a:rPr dirty="0" spc="-20"/>
              <a:t>das?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1611" y="2267360"/>
            <a:ext cx="6172199" cy="3429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40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/>
              <a:t>wie</a:t>
            </a:r>
            <a:r>
              <a:rPr dirty="0" spc="-105"/>
              <a:t> </a:t>
            </a:r>
            <a:r>
              <a:rPr dirty="0" spc="-10"/>
              <a:t>geht</a:t>
            </a:r>
            <a:r>
              <a:rPr dirty="0" spc="-114"/>
              <a:t> </a:t>
            </a:r>
            <a:r>
              <a:rPr dirty="0" spc="-20"/>
              <a:t>das?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2267711" cy="5286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2867" y="858011"/>
            <a:ext cx="2572511" cy="4059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9867" y="858011"/>
            <a:ext cx="2305812" cy="59329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0168" y="858011"/>
            <a:ext cx="2235707" cy="38633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71888" y="858011"/>
            <a:ext cx="2253996" cy="5660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45"/>
              <a:t> </a:t>
            </a:r>
            <a:r>
              <a:rPr dirty="0"/>
              <a:t>–</a:t>
            </a:r>
            <a:r>
              <a:rPr dirty="0" spc="-95"/>
              <a:t> </a:t>
            </a:r>
            <a:r>
              <a:rPr dirty="0"/>
              <a:t>wo</a:t>
            </a:r>
            <a:r>
              <a:rPr dirty="0" spc="-95"/>
              <a:t> </a:t>
            </a:r>
            <a:r>
              <a:rPr dirty="0" spc="-25"/>
              <a:t>steht</a:t>
            </a:r>
            <a:r>
              <a:rPr dirty="0" spc="-114"/>
              <a:t> </a:t>
            </a:r>
            <a:r>
              <a:rPr dirty="0"/>
              <a:t>das</a:t>
            </a:r>
            <a:r>
              <a:rPr dirty="0" spc="-120"/>
              <a:t> </a:t>
            </a:r>
            <a:r>
              <a:rPr dirty="0" spc="-20"/>
              <a:t>KSF?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363" y="2228987"/>
            <a:ext cx="6142348" cy="38118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1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PBM</a:t>
            </a:r>
            <a:r>
              <a:rPr dirty="0" spc="-135"/>
              <a:t> </a:t>
            </a:r>
            <a:r>
              <a:rPr dirty="0"/>
              <a:t>–</a:t>
            </a:r>
            <a:r>
              <a:rPr dirty="0" spc="-95"/>
              <a:t> </a:t>
            </a:r>
            <a:r>
              <a:rPr dirty="0"/>
              <a:t>wo</a:t>
            </a:r>
            <a:r>
              <a:rPr dirty="0" spc="-95"/>
              <a:t> </a:t>
            </a:r>
            <a:r>
              <a:rPr dirty="0" spc="-25"/>
              <a:t>steht</a:t>
            </a:r>
            <a:r>
              <a:rPr dirty="0" spc="-110"/>
              <a:t> </a:t>
            </a:r>
            <a:r>
              <a:rPr dirty="0"/>
              <a:t>das</a:t>
            </a:r>
            <a:r>
              <a:rPr dirty="0" spc="-120"/>
              <a:t> </a:t>
            </a:r>
            <a:r>
              <a:rPr dirty="0" spc="-20"/>
              <a:t>KSF?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2103" y="1292391"/>
            <a:ext cx="8054340" cy="4266565"/>
            <a:chOff x="832103" y="1292391"/>
            <a:chExt cx="8054340" cy="42665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1343" y="1292391"/>
              <a:ext cx="5885006" cy="426633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38199" y="3924299"/>
              <a:ext cx="2590800" cy="172720"/>
            </a:xfrm>
            <a:custGeom>
              <a:avLst/>
              <a:gdLst/>
              <a:ahLst/>
              <a:cxnLst/>
              <a:rect l="l" t="t" r="r" b="b"/>
              <a:pathLst>
                <a:path w="2590800" h="172720">
                  <a:moveTo>
                    <a:pt x="2504694" y="0"/>
                  </a:moveTo>
                  <a:lnTo>
                    <a:pt x="2504694" y="43052"/>
                  </a:lnTo>
                  <a:lnTo>
                    <a:pt x="0" y="43052"/>
                  </a:lnTo>
                  <a:lnTo>
                    <a:pt x="0" y="129158"/>
                  </a:lnTo>
                  <a:lnTo>
                    <a:pt x="2504694" y="129158"/>
                  </a:lnTo>
                  <a:lnTo>
                    <a:pt x="2504694" y="172212"/>
                  </a:lnTo>
                  <a:lnTo>
                    <a:pt x="2590800" y="86106"/>
                  </a:lnTo>
                  <a:lnTo>
                    <a:pt x="25046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3924299"/>
              <a:ext cx="2590800" cy="172720"/>
            </a:xfrm>
            <a:custGeom>
              <a:avLst/>
              <a:gdLst/>
              <a:ahLst/>
              <a:cxnLst/>
              <a:rect l="l" t="t" r="r" b="b"/>
              <a:pathLst>
                <a:path w="2590800" h="172720">
                  <a:moveTo>
                    <a:pt x="0" y="43052"/>
                  </a:moveTo>
                  <a:lnTo>
                    <a:pt x="2504694" y="43052"/>
                  </a:lnTo>
                  <a:lnTo>
                    <a:pt x="2504694" y="0"/>
                  </a:lnTo>
                  <a:lnTo>
                    <a:pt x="2590800" y="86106"/>
                  </a:lnTo>
                  <a:lnTo>
                    <a:pt x="2504694" y="172212"/>
                  </a:lnTo>
                  <a:lnTo>
                    <a:pt x="2504694" y="129158"/>
                  </a:lnTo>
                  <a:lnTo>
                    <a:pt x="0" y="129158"/>
                  </a:lnTo>
                  <a:lnTo>
                    <a:pt x="0" y="430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Oergel, Birgit Dr. med.</dc:creator>
  <dc:title>Patient Blood Management KSF - aktueller Stand und Ausblicke</dc:title>
  <dcterms:created xsi:type="dcterms:W3CDTF">2023-11-01T22:42:59Z</dcterms:created>
  <dcterms:modified xsi:type="dcterms:W3CDTF">2023-11-01T22:42:59Z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2023-11-01T00:00:00Z</vt:filetime>
  </property>
  <property fmtid="{D5CDD505-2E9C-101B-9397-08002B2CF9AE}" pid="5" name="Producer">
    <vt:lpwstr>Microsoft® PowerPoint® 2016</vt:lpwstr>
  </property>
</Properties>
</file>